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4"/>
    <p:sldMasterId id="2147483671" r:id="rId5"/>
  </p:sldMasterIdLst>
  <p:notesMasterIdLst>
    <p:notesMasterId r:id="rId58"/>
  </p:notesMasterIdLst>
  <p:sldIdLst>
    <p:sldId id="256" r:id="rId6"/>
    <p:sldId id="258" r:id="rId7"/>
    <p:sldId id="301" r:id="rId8"/>
    <p:sldId id="297" r:id="rId9"/>
    <p:sldId id="298" r:id="rId10"/>
    <p:sldId id="299" r:id="rId11"/>
    <p:sldId id="302" r:id="rId12"/>
    <p:sldId id="300" r:id="rId13"/>
    <p:sldId id="303" r:id="rId14"/>
    <p:sldId id="304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30" r:id="rId23"/>
    <p:sldId id="331" r:id="rId24"/>
    <p:sldId id="348" r:id="rId25"/>
    <p:sldId id="349" r:id="rId26"/>
    <p:sldId id="347" r:id="rId27"/>
    <p:sldId id="332" r:id="rId28"/>
    <p:sldId id="333" r:id="rId29"/>
    <p:sldId id="335" r:id="rId30"/>
    <p:sldId id="319" r:id="rId31"/>
    <p:sldId id="320" r:id="rId32"/>
    <p:sldId id="336" r:id="rId33"/>
    <p:sldId id="337" r:id="rId34"/>
    <p:sldId id="338" r:id="rId35"/>
    <p:sldId id="339" r:id="rId36"/>
    <p:sldId id="340" r:id="rId37"/>
    <p:sldId id="322" r:id="rId38"/>
    <p:sldId id="342" r:id="rId39"/>
    <p:sldId id="341" r:id="rId40"/>
    <p:sldId id="343" r:id="rId41"/>
    <p:sldId id="346" r:id="rId42"/>
    <p:sldId id="350" r:id="rId43"/>
    <p:sldId id="351" r:id="rId44"/>
    <p:sldId id="352" r:id="rId45"/>
    <p:sldId id="353" r:id="rId46"/>
    <p:sldId id="354" r:id="rId47"/>
    <p:sldId id="323" r:id="rId48"/>
    <p:sldId id="318" r:id="rId49"/>
    <p:sldId id="325" r:id="rId50"/>
    <p:sldId id="324" r:id="rId51"/>
    <p:sldId id="326" r:id="rId52"/>
    <p:sldId id="329" r:id="rId53"/>
    <p:sldId id="328" r:id="rId54"/>
    <p:sldId id="263" r:id="rId55"/>
    <p:sldId id="278" r:id="rId56"/>
    <p:sldId id="296" r:id="rId57"/>
  </p:sldIdLst>
  <p:sldSz cx="9144000" cy="5143500" type="screen16x9"/>
  <p:notesSz cx="6858000" cy="9144000"/>
  <p:embeddedFontLst>
    <p:embeddedFont>
      <p:font typeface="Advent Pro SemiBold" panose="020B0604020202020204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  <p:embeddedFont>
      <p:font typeface="Fira Code" pitchFamily="1" charset="0"/>
      <p:regular r:id="rId64"/>
      <p:bold r:id="rId65"/>
    </p:embeddedFont>
    <p:embeddedFont>
      <p:font typeface="Fira Sans Condensed Medium" panose="020B0603050000020004" pitchFamily="34" charset="0"/>
      <p:regular r:id="rId66"/>
      <p:bold r:id="rId67"/>
      <p:italic r:id="rId68"/>
      <p:boldItalic r:id="rId69"/>
    </p:embeddedFont>
    <p:embeddedFont>
      <p:font typeface="Fira Sans Extra Condensed Medium" panose="020B0604020202020204" charset="0"/>
      <p:regular r:id="rId70"/>
      <p:bold r:id="rId71"/>
      <p:italic r:id="rId72"/>
      <p:boldItalic r:id="rId73"/>
    </p:embeddedFont>
    <p:embeddedFont>
      <p:font typeface="JetBrains Mono" panose="02000009000000000000" pitchFamily="49" charset="0"/>
      <p:regular r:id="rId74"/>
      <p:bold r:id="rId75"/>
      <p:italic r:id="rId76"/>
      <p:boldItalic r:id="rId77"/>
    </p:embeddedFont>
    <p:embeddedFont>
      <p:font typeface="Maven Pro" pitchFamily="2" charset="0"/>
      <p:regular r:id="rId78"/>
      <p:bold r:id="rId79"/>
    </p:embeddedFont>
    <p:embeddedFont>
      <p:font typeface="Proxima Nova" panose="020B0604020202020204" charset="0"/>
      <p:regular r:id="rId80"/>
      <p:bold r:id="rId81"/>
      <p:italic r:id="rId82"/>
      <p:boldItalic r:id="rId83"/>
    </p:embeddedFont>
    <p:embeddedFont>
      <p:font typeface="Proxima Nova Semibold" panose="020B0604020202020204" charset="0"/>
      <p:regular r:id="rId84"/>
      <p:bold r:id="rId85"/>
      <p:boldItalic r:id="rId86"/>
    </p:embeddedFont>
    <p:embeddedFont>
      <p:font typeface="Share Tech" panose="020B0604020202020204" charset="0"/>
      <p:regular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8AC"/>
    <a:srgbClr val="FF9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B88AF-30C2-6BDD-6E45-9DA4705A25BF}" v="899" dt="2023-10-13T14:28:48.425"/>
    <p1510:client id="{A5286896-F033-41D0-A238-A5E3126BA63C}" v="62" dt="2023-10-14T02:35:27.630"/>
  </p1510:revLst>
</p1510:revInfo>
</file>

<file path=ppt/tableStyles.xml><?xml version="1.0" encoding="utf-8"?>
<a:tblStyleLst xmlns:a="http://schemas.openxmlformats.org/drawingml/2006/main" def="{CEF2EF01-6576-47AF-B2C1-D2079BAB9208}">
  <a:tblStyle styleId="{CEF2EF01-6576-47AF-B2C1-D2079BAB920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3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76" Type="http://schemas.openxmlformats.org/officeDocument/2006/relationships/font" Target="fonts/font18.fntdata"/><Relationship Id="rId84" Type="http://schemas.openxmlformats.org/officeDocument/2006/relationships/font" Target="fonts/font26.fntdata"/><Relationship Id="rId89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font" Target="fonts/font13.fntdata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87" Type="http://schemas.openxmlformats.org/officeDocument/2006/relationships/font" Target="fonts/font29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3.fntdata"/><Relationship Id="rId82" Type="http://schemas.openxmlformats.org/officeDocument/2006/relationships/font" Target="fonts/font24.fntdata"/><Relationship Id="rId90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font" Target="fonts/font2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font" Target="fonts/font2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46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349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222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79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477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819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992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2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283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660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298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278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951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70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154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01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908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4543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124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30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0310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659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3825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953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538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284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75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039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188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1254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26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9449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4035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2440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0" name="Google Shape;13790;g70e1a7781e_1_25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1" name="Google Shape;13791;g70e1a7781e_1_25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355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83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525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441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6c4305b01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6c4305b01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5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9" r:id="rId7"/>
    <p:sldLayoutId id="2147483663" r:id="rId8"/>
    <p:sldLayoutId id="2147483665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8" name="Google Shape;428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2571262" y="2884720"/>
            <a:ext cx="400145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21521525 – Lý Văn Nhật Tiến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21522274 – Lê Nguyễn Hoàng Lâm</a:t>
            </a:r>
            <a:endParaRPr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0" y="981217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B-TREE</a:t>
            </a:r>
            <a:endParaRPr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353748" y="2911709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6" name="Google Shape;446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CHÈN NODE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42D9CAFF-4718-A0F2-AA56-C87A6D4099F7}"/>
              </a:ext>
            </a:extLst>
          </p:cNvPr>
          <p:cNvSpPr txBox="1">
            <a:spLocks/>
          </p:cNvSpPr>
          <p:nvPr/>
        </p:nvSpPr>
        <p:spPr>
          <a:xfrm>
            <a:off x="618825" y="1103894"/>
            <a:ext cx="7524561" cy="141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vi-VN" sz="1400" dirty="0"/>
              <a:t>Tìm vị trí lá phù hợp rồi chèn khóa. Tách </a:t>
            </a:r>
            <a:r>
              <a:rPr lang="vi-VN" sz="1400" dirty="0" err="1"/>
              <a:t>node</a:t>
            </a:r>
            <a:r>
              <a:rPr lang="vi-VN" sz="1400" dirty="0"/>
              <a:t> và chuyền khóa nếu số khóa vượt tối đa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Bậc 5 (m = 5)​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vi-VN" sz="1400"/>
              <a:t>Số khóa tối đa của một </a:t>
            </a:r>
            <a:r>
              <a:rPr lang="vi-VN" sz="1400" dirty="0" err="1"/>
              <a:t>node</a:t>
            </a:r>
            <a:r>
              <a:rPr lang="vi-VN" sz="1400"/>
              <a:t> = m -1 = 4</a:t>
            </a:r>
            <a:r>
              <a:rPr lang="vi-VN" sz="1400" dirty="0"/>
              <a:t> </a:t>
            </a:r>
            <a:endParaRPr lang="en-US" sz="1400"/>
          </a:p>
        </p:txBody>
      </p:sp>
      <p:sp>
        <p:nvSpPr>
          <p:cNvPr id="21" name="Hình chữ nhật 179">
            <a:extLst>
              <a:ext uri="{FF2B5EF4-FFF2-40B4-BE49-F238E27FC236}">
                <a16:creationId xmlns:a16="http://schemas.microsoft.com/office/drawing/2014/main" id="{136F3B78-91C1-48AA-FAD6-FB271ACCE7B1}"/>
              </a:ext>
            </a:extLst>
          </p:cNvPr>
          <p:cNvSpPr/>
          <p:nvPr/>
        </p:nvSpPr>
        <p:spPr>
          <a:xfrm>
            <a:off x="2844563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2" name="Hình chữ nhật 179">
            <a:extLst>
              <a:ext uri="{FF2B5EF4-FFF2-40B4-BE49-F238E27FC236}">
                <a16:creationId xmlns:a16="http://schemas.microsoft.com/office/drawing/2014/main" id="{D3338CCF-EB50-AFB1-5699-D4A12A5E21D4}"/>
              </a:ext>
            </a:extLst>
          </p:cNvPr>
          <p:cNvSpPr/>
          <p:nvPr/>
        </p:nvSpPr>
        <p:spPr>
          <a:xfrm>
            <a:off x="5163836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3" name="Hình chữ nhật 179">
            <a:extLst>
              <a:ext uri="{FF2B5EF4-FFF2-40B4-BE49-F238E27FC236}">
                <a16:creationId xmlns:a16="http://schemas.microsoft.com/office/drawing/2014/main" id="{33EB7FF6-8BE2-A880-D04E-AE304CD3D38C}"/>
              </a:ext>
            </a:extLst>
          </p:cNvPr>
          <p:cNvSpPr/>
          <p:nvPr/>
        </p:nvSpPr>
        <p:spPr>
          <a:xfrm>
            <a:off x="4004200" y="3273061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4" name="Hình chữ nhật 179">
            <a:extLst>
              <a:ext uri="{FF2B5EF4-FFF2-40B4-BE49-F238E27FC236}">
                <a16:creationId xmlns:a16="http://schemas.microsoft.com/office/drawing/2014/main" id="{DAF51FDC-4E3F-E25F-C079-27FD86A454D0}"/>
              </a:ext>
            </a:extLst>
          </p:cNvPr>
          <p:cNvSpPr/>
          <p:nvPr/>
        </p:nvSpPr>
        <p:spPr>
          <a:xfrm>
            <a:off x="6323474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25" name="Hình chữ nhật 179">
            <a:extLst>
              <a:ext uri="{FF2B5EF4-FFF2-40B4-BE49-F238E27FC236}">
                <a16:creationId xmlns:a16="http://schemas.microsoft.com/office/drawing/2014/main" id="{B2E96943-2952-41D2-A490-26ADDB144E3E}"/>
              </a:ext>
            </a:extLst>
          </p:cNvPr>
          <p:cNvSpPr/>
          <p:nvPr/>
        </p:nvSpPr>
        <p:spPr>
          <a:xfrm>
            <a:off x="1684928" y="3273059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2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CHÈN NODE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42D9CAFF-4718-A0F2-AA56-C87A6D4099F7}"/>
              </a:ext>
            </a:extLst>
          </p:cNvPr>
          <p:cNvSpPr txBox="1">
            <a:spLocks/>
          </p:cNvSpPr>
          <p:nvPr/>
        </p:nvSpPr>
        <p:spPr>
          <a:xfrm>
            <a:off x="618825" y="1103894"/>
            <a:ext cx="3460562" cy="141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Tạo cây BTtree [10, 20, 30, 40, 50]​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Bậc 5 (m = 5)​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Số khóa tối đa của một node = m -1 = 4 </a:t>
            </a:r>
            <a:endParaRPr lang="en-US" sz="1400"/>
          </a:p>
        </p:txBody>
      </p:sp>
      <p:sp>
        <p:nvSpPr>
          <p:cNvPr id="51" name="Hình chữ nhật 179">
            <a:extLst>
              <a:ext uri="{FF2B5EF4-FFF2-40B4-BE49-F238E27FC236}">
                <a16:creationId xmlns:a16="http://schemas.microsoft.com/office/drawing/2014/main" id="{A2CD9CCD-CD88-4019-3C3B-1FB00DCBAB7E}"/>
              </a:ext>
            </a:extLst>
          </p:cNvPr>
          <p:cNvSpPr/>
          <p:nvPr/>
        </p:nvSpPr>
        <p:spPr>
          <a:xfrm>
            <a:off x="2844563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2" name="Hình chữ nhật 179">
            <a:extLst>
              <a:ext uri="{FF2B5EF4-FFF2-40B4-BE49-F238E27FC236}">
                <a16:creationId xmlns:a16="http://schemas.microsoft.com/office/drawing/2014/main" id="{026890D9-9B01-CD73-8768-0E886C90BE17}"/>
              </a:ext>
            </a:extLst>
          </p:cNvPr>
          <p:cNvSpPr/>
          <p:nvPr/>
        </p:nvSpPr>
        <p:spPr>
          <a:xfrm>
            <a:off x="5163836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3" name="Hình chữ nhật 179">
            <a:extLst>
              <a:ext uri="{FF2B5EF4-FFF2-40B4-BE49-F238E27FC236}">
                <a16:creationId xmlns:a16="http://schemas.microsoft.com/office/drawing/2014/main" id="{0E37B740-4DB7-12AF-4CBE-781F2E28D470}"/>
              </a:ext>
            </a:extLst>
          </p:cNvPr>
          <p:cNvSpPr/>
          <p:nvPr/>
        </p:nvSpPr>
        <p:spPr>
          <a:xfrm>
            <a:off x="4004200" y="3273058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4" name="Hình chữ nhật 179">
            <a:extLst>
              <a:ext uri="{FF2B5EF4-FFF2-40B4-BE49-F238E27FC236}">
                <a16:creationId xmlns:a16="http://schemas.microsoft.com/office/drawing/2014/main" id="{110E3B0A-B498-7385-91C4-43CCF7192136}"/>
              </a:ext>
            </a:extLst>
          </p:cNvPr>
          <p:cNvSpPr/>
          <p:nvPr/>
        </p:nvSpPr>
        <p:spPr>
          <a:xfrm>
            <a:off x="6323474" y="3273060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5" name="Hình chữ nhật 179">
            <a:extLst>
              <a:ext uri="{FF2B5EF4-FFF2-40B4-BE49-F238E27FC236}">
                <a16:creationId xmlns:a16="http://schemas.microsoft.com/office/drawing/2014/main" id="{E0CB933C-4B80-4648-88A6-C39D958B4753}"/>
              </a:ext>
            </a:extLst>
          </p:cNvPr>
          <p:cNvSpPr/>
          <p:nvPr/>
        </p:nvSpPr>
        <p:spPr>
          <a:xfrm>
            <a:off x="1684928" y="3273059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56" name="Hình chữ nhật 179">
            <a:extLst>
              <a:ext uri="{FF2B5EF4-FFF2-40B4-BE49-F238E27FC236}">
                <a16:creationId xmlns:a16="http://schemas.microsoft.com/office/drawing/2014/main" id="{B710A054-0E8B-A63A-A1A4-FDDD6B86F785}"/>
              </a:ext>
            </a:extLst>
          </p:cNvPr>
          <p:cNvSpPr/>
          <p:nvPr/>
        </p:nvSpPr>
        <p:spPr>
          <a:xfrm>
            <a:off x="4004197" y="3273058"/>
            <a:ext cx="1135599" cy="719615"/>
          </a:xfrm>
          <a:prstGeom prst="rect">
            <a:avLst/>
          </a:prstGeom>
          <a:solidFill>
            <a:srgbClr val="E07A88">
              <a:lumMod val="75000"/>
            </a:srgbClr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>
                <a:solidFill>
                  <a:schemeClr val="dk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CHÈN NODE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42D9CAFF-4718-A0F2-AA56-C87A6D4099F7}"/>
              </a:ext>
            </a:extLst>
          </p:cNvPr>
          <p:cNvSpPr txBox="1">
            <a:spLocks/>
          </p:cNvSpPr>
          <p:nvPr/>
        </p:nvSpPr>
        <p:spPr>
          <a:xfrm>
            <a:off x="618825" y="1103894"/>
            <a:ext cx="3460562" cy="141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Tạo cây BTtree [10, 20, 30, 40, 50]​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Bậc 5 (m = 5)​</a:t>
            </a:r>
          </a:p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Số khóa tối đa của một node = m -1 = 4 </a:t>
            </a:r>
            <a:endParaRPr lang="en-US" sz="1400"/>
          </a:p>
        </p:txBody>
      </p:sp>
      <p:sp>
        <p:nvSpPr>
          <p:cNvPr id="29" name="Hình chữ nhật 179">
            <a:extLst>
              <a:ext uri="{FF2B5EF4-FFF2-40B4-BE49-F238E27FC236}">
                <a16:creationId xmlns:a16="http://schemas.microsoft.com/office/drawing/2014/main" id="{1B3B217E-A4B5-D47E-5209-C63B4AE0AC1A}"/>
              </a:ext>
            </a:extLst>
          </p:cNvPr>
          <p:cNvSpPr/>
          <p:nvPr/>
        </p:nvSpPr>
        <p:spPr>
          <a:xfrm>
            <a:off x="2255836" y="3672729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0" name="Hình chữ nhật 179">
            <a:extLst>
              <a:ext uri="{FF2B5EF4-FFF2-40B4-BE49-F238E27FC236}">
                <a16:creationId xmlns:a16="http://schemas.microsoft.com/office/drawing/2014/main" id="{660F099A-B7DE-1F01-0843-14F085A28505}"/>
              </a:ext>
            </a:extLst>
          </p:cNvPr>
          <p:cNvSpPr/>
          <p:nvPr/>
        </p:nvSpPr>
        <p:spPr>
          <a:xfrm>
            <a:off x="5752564" y="3680311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1" name="Hình chữ nhật 179">
            <a:extLst>
              <a:ext uri="{FF2B5EF4-FFF2-40B4-BE49-F238E27FC236}">
                <a16:creationId xmlns:a16="http://schemas.microsoft.com/office/drawing/2014/main" id="{E4987A08-80E0-7369-264E-41FD0699D76A}"/>
              </a:ext>
            </a:extLst>
          </p:cNvPr>
          <p:cNvSpPr/>
          <p:nvPr/>
        </p:nvSpPr>
        <p:spPr>
          <a:xfrm>
            <a:off x="6912200" y="3680311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2" name="Hình chữ nhật 179">
            <a:extLst>
              <a:ext uri="{FF2B5EF4-FFF2-40B4-BE49-F238E27FC236}">
                <a16:creationId xmlns:a16="http://schemas.microsoft.com/office/drawing/2014/main" id="{6ED91403-94BA-7966-5D60-F4708A00B37C}"/>
              </a:ext>
            </a:extLst>
          </p:cNvPr>
          <p:cNvSpPr/>
          <p:nvPr/>
        </p:nvSpPr>
        <p:spPr>
          <a:xfrm>
            <a:off x="1096202" y="3672728"/>
            <a:ext cx="1135599" cy="719615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sp>
        <p:nvSpPr>
          <p:cNvPr id="33" name="Hình chữ nhật 179">
            <a:extLst>
              <a:ext uri="{FF2B5EF4-FFF2-40B4-BE49-F238E27FC236}">
                <a16:creationId xmlns:a16="http://schemas.microsoft.com/office/drawing/2014/main" id="{A59A8D85-D913-3C41-5184-7533E21AF54A}"/>
              </a:ext>
            </a:extLst>
          </p:cNvPr>
          <p:cNvSpPr/>
          <p:nvPr/>
        </p:nvSpPr>
        <p:spPr>
          <a:xfrm>
            <a:off x="4004200" y="2442481"/>
            <a:ext cx="1135599" cy="719615"/>
          </a:xfrm>
          <a:prstGeom prst="rect">
            <a:avLst/>
          </a:prstGeom>
          <a:solidFill>
            <a:srgbClr val="E07A88">
              <a:lumMod val="75000"/>
            </a:srgbClr>
          </a:solidFill>
          <a:ln w="25400" cap="flat" cmpd="sng" algn="ctr">
            <a:solidFill>
              <a:srgbClr val="7E3BBE"/>
            </a:solidFill>
            <a:prstDash val="solid"/>
          </a:ln>
          <a:effectLst/>
        </p:spPr>
        <p:txBody>
          <a:bodyPr rtlCol="0" anchor="ctr"/>
          <a:lstStyle>
            <a:defPPr>
              <a:defRPr lang="vi-V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E1E2C"/>
                </a:solidFill>
                <a:effectLst/>
                <a:uLnTx/>
                <a:uFillTx/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30</a:t>
            </a: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1E1E2C"/>
              </a:solidFill>
              <a:effectLst/>
              <a:uLnTx/>
              <a:uFillTx/>
              <a:latin typeface="Arial" panose="020B0604020202020204" pitchFamily="34" charset="0"/>
              <a:ea typeface="Fira Code" panose="020B0809050000020004" pitchFamily="49" charset="0"/>
              <a:cs typeface="Fira Code" panose="020B0809050000020004" pitchFamily="49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5D358B-3055-3813-FA99-F04FB6938BF6}"/>
              </a:ext>
            </a:extLst>
          </p:cNvPr>
          <p:cNvCxnSpPr>
            <a:stCxn id="33" idx="1"/>
          </p:cNvCxnSpPr>
          <p:nvPr/>
        </p:nvCxnSpPr>
        <p:spPr>
          <a:xfrm flipH="1">
            <a:off x="2255835" y="2802289"/>
            <a:ext cx="1748364" cy="870439"/>
          </a:xfrm>
          <a:prstGeom prst="line">
            <a:avLst/>
          </a:prstGeom>
          <a:noFill/>
          <a:ln w="9525" cap="flat" cmpd="sng" algn="ctr">
            <a:solidFill>
              <a:srgbClr val="E5A083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09FCA3-500E-8792-60E7-93963034DC0E}"/>
              </a:ext>
            </a:extLst>
          </p:cNvPr>
          <p:cNvCxnSpPr>
            <a:stCxn id="33" idx="3"/>
          </p:cNvCxnSpPr>
          <p:nvPr/>
        </p:nvCxnSpPr>
        <p:spPr>
          <a:xfrm>
            <a:off x="5139799" y="2802289"/>
            <a:ext cx="1772402" cy="870439"/>
          </a:xfrm>
          <a:prstGeom prst="line">
            <a:avLst/>
          </a:prstGeom>
          <a:noFill/>
          <a:ln w="9525" cap="flat" cmpd="sng" algn="ctr">
            <a:solidFill>
              <a:srgbClr val="E5A083">
                <a:shade val="95000"/>
                <a:satMod val="105000"/>
              </a:srgb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5445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DUYỆT CÂY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42D9CAFF-4718-A0F2-AA56-C87A6D4099F7}"/>
              </a:ext>
            </a:extLst>
          </p:cNvPr>
          <p:cNvSpPr txBox="1">
            <a:spLocks/>
          </p:cNvSpPr>
          <p:nvPr/>
        </p:nvSpPr>
        <p:spPr>
          <a:xfrm>
            <a:off x="618825" y="1103894"/>
            <a:ext cx="4727700" cy="297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/>
              <a:t>Duyệt qua và in ra tất cả khóa theo thứ tự tăng dần​</a:t>
            </a:r>
            <a:endParaRPr lang="en-US" sz="1400"/>
          </a:p>
          <a:p>
            <a:r>
              <a:rPr lang="en-US"/>
              <a:t>Nếu là lá thì in các khóa và kết thúc​</a:t>
            </a:r>
            <a:endParaRPr lang="en-US" sz="1400"/>
          </a:p>
          <a:p>
            <a:r>
              <a:rPr lang="en-US"/>
              <a:t>Duyệt node con [0] rồi in khóa [0]​</a:t>
            </a:r>
            <a:endParaRPr lang="en-US" sz="1400"/>
          </a:p>
          <a:p>
            <a:r>
              <a:rPr lang="en-US"/>
              <a:t>                 ...​</a:t>
            </a:r>
            <a:endParaRPr lang="en-US" sz="1400"/>
          </a:p>
          <a:p>
            <a:r>
              <a:rPr lang="en-US"/>
              <a:t>Duyệt node con [m-1] rồi in khóa [m-1]​</a:t>
            </a:r>
            <a:endParaRPr lang="en-US" sz="1400"/>
          </a:p>
          <a:p>
            <a:r>
              <a:rPr lang="en-US"/>
              <a:t>Duyệt node con [m]</a:t>
            </a:r>
            <a:br>
              <a:rPr lang="en-US" sz="1400"/>
            </a:b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28626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TÌM KIẾM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42D9CAFF-4718-A0F2-AA56-C87A6D4099F7}"/>
              </a:ext>
            </a:extLst>
          </p:cNvPr>
          <p:cNvSpPr txBox="1">
            <a:spLocks/>
          </p:cNvSpPr>
          <p:nvPr/>
        </p:nvSpPr>
        <p:spPr>
          <a:xfrm>
            <a:off x="618825" y="1103894"/>
            <a:ext cx="6072920" cy="297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/>
              <a:t>Bắt đầu từ gốc. </a:t>
            </a:r>
          </a:p>
          <a:p>
            <a:r>
              <a:rPr lang="en-US"/>
              <a:t>Với mỗi node trung gian: </a:t>
            </a:r>
          </a:p>
          <a:p>
            <a:pPr lvl="1"/>
            <a:r>
              <a:rPr lang="en-US" sz="1600"/>
              <a:t>Nếu trong node này có khóa cần tìm, trả về kết quả. </a:t>
            </a:r>
          </a:p>
          <a:p>
            <a:pPr lvl="1"/>
            <a:r>
              <a:rPr lang="en-US" sz="1600"/>
              <a:t>Nếu không, duyệt xuống node con ngay trước khóa lớn hơn đầu tiên.</a:t>
            </a:r>
            <a:endParaRPr lang="en-US"/>
          </a:p>
          <a:p>
            <a:r>
              <a:rPr lang="en-US"/>
              <a:t>Nếu duyệt đến node lá mà không có khóa cần tìm, trả về NULL.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1005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TÌM KIẾM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F2EAD5-A858-3D5F-1886-0C4DDB96F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36" y="1927166"/>
            <a:ext cx="7899255" cy="194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857BE52E-25DA-1532-5E3B-0D1D21047F08}"/>
              </a:ext>
            </a:extLst>
          </p:cNvPr>
          <p:cNvSpPr txBox="1">
            <a:spLocks/>
          </p:cNvSpPr>
          <p:nvPr/>
        </p:nvSpPr>
        <p:spPr>
          <a:xfrm>
            <a:off x="618825" y="989475"/>
            <a:ext cx="3126023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/>
              <a:t>Tìm node 50, 240</a:t>
            </a:r>
            <a:r>
              <a:rPr lang="vi-VN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3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XÓA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2E298CCD-AD7F-D43E-1161-FFEFDA17D9CB}"/>
              </a:ext>
            </a:extLst>
          </p:cNvPr>
          <p:cNvSpPr txBox="1">
            <a:spLocks/>
          </p:cNvSpPr>
          <p:nvPr/>
        </p:nvSpPr>
        <p:spPr>
          <a:xfrm>
            <a:off x="618825" y="2042419"/>
            <a:ext cx="3392066" cy="1281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vi-VN">
                <a:cs typeface="Arial"/>
              </a:rPr>
              <a:t>Tìm kiếm phần tử đó</a:t>
            </a:r>
            <a:r>
              <a:rPr lang="en-US">
                <a:cs typeface="Arial"/>
              </a:rPr>
              <a:t>.</a:t>
            </a:r>
            <a:r>
              <a:rPr lang="en-US"/>
              <a:t> </a:t>
            </a:r>
            <a:endParaRPr lang="en-US">
              <a:latin typeface="Maven Pro" panose="020B0604020202020204" charset="0"/>
            </a:endParaRPr>
          </a:p>
          <a:p>
            <a:r>
              <a:rPr lang="vi-VN">
                <a:cs typeface="Arial"/>
              </a:rPr>
              <a:t>Xóa khóa tìm được và cân bằng cây nếu số khóa nhỏ hơn tối thiểu (</a:t>
            </a:r>
            <a:r>
              <a:rPr lang="vi-VN" err="1">
                <a:cs typeface="Arial"/>
              </a:rPr>
              <a:t>underflow</a:t>
            </a:r>
            <a:r>
              <a:rPr lang="vi-VN">
                <a:cs typeface="Arial"/>
              </a:rPr>
              <a:t>)</a:t>
            </a:r>
            <a:endParaRPr lang="en-US" sz="1800">
              <a:latin typeface="Maven Pro" panose="020B0604020202020204" charset="0"/>
            </a:endParaRPr>
          </a:p>
          <a:p>
            <a:endParaRPr lang="en-US"/>
          </a:p>
        </p:txBody>
      </p:sp>
      <p:pic>
        <p:nvPicPr>
          <p:cNvPr id="3074" name="Picture 2" descr="Deletion from a B-tree">
            <a:extLst>
              <a:ext uri="{FF2B5EF4-FFF2-40B4-BE49-F238E27FC236}">
                <a16:creationId xmlns:a16="http://schemas.microsoft.com/office/drawing/2014/main" id="{B5D534AE-91D3-2016-B0A2-F207806C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386" y="989475"/>
            <a:ext cx="4278023" cy="338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9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CÂN BẰNG LẠI CÂY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2E298CCD-AD7F-D43E-1161-FFEFDA17D9CB}"/>
              </a:ext>
            </a:extLst>
          </p:cNvPr>
          <p:cNvSpPr txBox="1">
            <a:spLocks/>
          </p:cNvSpPr>
          <p:nvPr/>
        </p:nvSpPr>
        <p:spPr>
          <a:xfrm>
            <a:off x="4987637" y="1454727"/>
            <a:ext cx="3696866" cy="1859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 lang="vi-VN"/>
          </a:p>
        </p:txBody>
      </p:sp>
      <p:sp>
        <p:nvSpPr>
          <p:cNvPr id="8" name="Google Shape;701;p33">
            <a:extLst>
              <a:ext uri="{FF2B5EF4-FFF2-40B4-BE49-F238E27FC236}">
                <a16:creationId xmlns:a16="http://schemas.microsoft.com/office/drawing/2014/main" id="{27EA848D-2484-23C2-BEA1-0EE9B4C94D40}"/>
              </a:ext>
            </a:extLst>
          </p:cNvPr>
          <p:cNvSpPr txBox="1">
            <a:spLocks/>
          </p:cNvSpPr>
          <p:nvPr/>
        </p:nvSpPr>
        <p:spPr>
          <a:xfrm>
            <a:off x="109681" y="1391228"/>
            <a:ext cx="8470239" cy="2847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en-US" err="1"/>
              <a:t>Tìm</a:t>
            </a:r>
            <a:r>
              <a:rPr lang="en-US"/>
              <a:t> </a:t>
            </a:r>
            <a:r>
              <a:rPr lang="en-US" err="1"/>
              <a:t>khóa</a:t>
            </a:r>
            <a:r>
              <a:rPr lang="en-US"/>
              <a:t> predecessor </a:t>
            </a:r>
            <a:r>
              <a:rPr lang="en-US" err="1"/>
              <a:t>hoặc</a:t>
            </a:r>
            <a:r>
              <a:rPr lang="en-US"/>
              <a:t> successor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khóa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thiếu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chỗ</a:t>
            </a:r>
            <a:r>
              <a:rPr lang="en-US"/>
              <a:t> </a:t>
            </a:r>
            <a:r>
              <a:rPr lang="en-US" err="1"/>
              <a:t>thiếu</a:t>
            </a:r>
            <a:r>
              <a:rPr lang="en-US"/>
              <a:t>.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tương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node </a:t>
            </a:r>
            <a:r>
              <a:rPr lang="en-US" err="1"/>
              <a:t>lá</a:t>
            </a:r>
            <a:r>
              <a:rPr lang="en-US"/>
              <a:t> </a:t>
            </a:r>
            <a:r>
              <a:rPr lang="en-US" err="1"/>
              <a:t>nằm</a:t>
            </a:r>
            <a:r>
              <a:rPr lang="en-US"/>
              <a:t> </a:t>
            </a:r>
            <a:r>
              <a:rPr lang="en-US" err="1"/>
              <a:t>ngoài</a:t>
            </a:r>
            <a:r>
              <a:rPr lang="en-US"/>
              <a:t> (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lấy</a:t>
            </a:r>
            <a:r>
              <a:rPr lang="en-US"/>
              <a:t> </a:t>
            </a:r>
            <a:r>
              <a:rPr lang="en-US" err="1"/>
              <a:t>khóa</a:t>
            </a:r>
            <a:r>
              <a:rPr lang="en-US"/>
              <a:t> ở </a:t>
            </a:r>
            <a:r>
              <a:rPr lang="en-US" err="1"/>
              <a:t>lá</a:t>
            </a:r>
            <a:r>
              <a:rPr lang="en-US"/>
              <a:t> </a:t>
            </a:r>
            <a:r>
              <a:rPr lang="en-US" err="1"/>
              <a:t>đó</a:t>
            </a:r>
            <a:r>
              <a:rPr lang="en-US"/>
              <a:t>)</a:t>
            </a:r>
            <a:endParaRPr lang="vi-VN" err="1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bước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cân</a:t>
            </a:r>
            <a:r>
              <a:rPr lang="en-US"/>
              <a:t> </a:t>
            </a:r>
            <a:r>
              <a:rPr lang="en-US" err="1"/>
              <a:t>bằng</a:t>
            </a:r>
            <a:r>
              <a:rPr lang="en-US"/>
              <a:t> :</a:t>
            </a:r>
          </a:p>
          <a:p>
            <a:pPr lvl="2">
              <a:lnSpc>
                <a:spcPct val="114999"/>
              </a:lnSpc>
            </a:pPr>
            <a:r>
              <a:rPr lang="en-US" err="1"/>
              <a:t>Ghép</a:t>
            </a:r>
            <a:r>
              <a:rPr lang="en-US"/>
              <a:t> node con </a:t>
            </a:r>
            <a:r>
              <a:rPr lang="en-US" err="1"/>
              <a:t>của</a:t>
            </a:r>
            <a:r>
              <a:rPr lang="en-US"/>
              <a:t> node </a:t>
            </a:r>
            <a:r>
              <a:rPr lang="en-US" err="1"/>
              <a:t>đang</a:t>
            </a:r>
            <a:r>
              <a:rPr lang="en-US"/>
              <a:t> </a:t>
            </a:r>
            <a:r>
              <a:rPr lang="en-US" err="1"/>
              <a:t>thiếu</a:t>
            </a:r>
            <a:r>
              <a:rPr lang="en-US"/>
              <a:t> </a:t>
            </a:r>
            <a:r>
              <a:rPr lang="en-US" err="1"/>
              <a:t>khóa</a:t>
            </a:r>
            <a:endParaRPr lang="en-US"/>
          </a:p>
          <a:p>
            <a:pPr lvl="2">
              <a:lnSpc>
                <a:spcPct val="114999"/>
              </a:lnSpc>
            </a:pPr>
            <a:r>
              <a:rPr lang="en-US" err="1"/>
              <a:t>Lấy</a:t>
            </a:r>
            <a:r>
              <a:rPr lang="en-US"/>
              <a:t> </a:t>
            </a:r>
            <a:r>
              <a:rPr lang="en-US" err="1"/>
              <a:t>khóa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node cha </a:t>
            </a:r>
          </a:p>
          <a:p>
            <a:pPr lvl="2">
              <a:lnSpc>
                <a:spcPct val="114999"/>
              </a:lnSpc>
            </a:pPr>
            <a:r>
              <a:rPr lang="en-US" err="1"/>
              <a:t>Gộp</a:t>
            </a:r>
            <a:r>
              <a:rPr lang="en-US"/>
              <a:t> </a:t>
            </a:r>
            <a:r>
              <a:rPr lang="en-US" err="1"/>
              <a:t>với</a:t>
            </a:r>
            <a:r>
              <a:rPr lang="en-US"/>
              <a:t> node </a:t>
            </a:r>
            <a:r>
              <a:rPr lang="en-US" err="1"/>
              <a:t>bên</a:t>
            </a:r>
            <a:r>
              <a:rPr lang="en-US"/>
              <a:t> </a:t>
            </a:r>
            <a:r>
              <a:rPr lang="en-US" err="1"/>
              <a:t>cạnh</a:t>
            </a:r>
            <a:r>
              <a:rPr lang="en-US"/>
              <a:t>, </a:t>
            </a:r>
            <a:r>
              <a:rPr lang="en-US" err="1"/>
              <a:t>tách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nếu</a:t>
            </a:r>
            <a:r>
              <a:rPr lang="en-US"/>
              <a:t> </a:t>
            </a:r>
            <a:r>
              <a:rPr lang="en-US" err="1"/>
              <a:t>đầy</a:t>
            </a:r>
            <a:r>
              <a:rPr lang="en-US"/>
              <a:t> </a:t>
            </a:r>
            <a:r>
              <a:rPr lang="en-US" err="1"/>
              <a:t>khóa</a:t>
            </a: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8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1253611" y="1493272"/>
            <a:ext cx="7152968" cy="276532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4" name="Hình ảnh 3" descr="Ảnh có chứa biểu đồ, Kế hoạch, thiết kế&#10;&#10;Mô tả được tự động tạo">
            <a:extLst>
              <a:ext uri="{FF2B5EF4-FFF2-40B4-BE49-F238E27FC236}">
                <a16:creationId xmlns:a16="http://schemas.microsoft.com/office/drawing/2014/main" id="{4C3CADE4-481C-3F4C-FC71-C82197D68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0" t="-2821" r="-1995" b="3135"/>
          <a:stretch/>
        </p:blipFill>
        <p:spPr>
          <a:xfrm>
            <a:off x="1034228" y="1539150"/>
            <a:ext cx="7407391" cy="29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88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1253611" y="1493272"/>
            <a:ext cx="7152968" cy="276532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5" name="Hình ảnh 4" descr="Ảnh có chứa biểu đồ, Kế hoạch, hình vẽ, bản phác thảo&#10;&#10;Mô tả được tự động tạo">
            <a:extLst>
              <a:ext uri="{FF2B5EF4-FFF2-40B4-BE49-F238E27FC236}">
                <a16:creationId xmlns:a16="http://schemas.microsoft.com/office/drawing/2014/main" id="{351FDE89-71A8-6F7E-CF93-D2A9E073B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32" y="1601839"/>
            <a:ext cx="7259892" cy="28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42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1223300" y="334685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 panose="020B0604020202020204" charset="0"/>
              </a:rPr>
              <a:t>B TREE</a:t>
            </a:r>
            <a:endParaRPr>
              <a:latin typeface="Maven Pro" panose="020B0604020202020204" charset="0"/>
            </a:endParaRPr>
          </a:p>
        </p:txBody>
      </p:sp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1346749" y="1669267"/>
            <a:ext cx="577195" cy="577814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4075558" y="1684660"/>
            <a:ext cx="577210" cy="580282"/>
            <a:chOff x="3095745" y="3805393"/>
            <a:chExt cx="352840" cy="354717"/>
          </a:xfrm>
        </p:grpSpPr>
        <p:sp>
          <p:nvSpPr>
            <p:cNvPr id="491" name="Google Shape;491;p27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27"/>
          <p:cNvGrpSpPr/>
          <p:nvPr/>
        </p:nvGrpSpPr>
        <p:grpSpPr>
          <a:xfrm>
            <a:off x="6789168" y="1684647"/>
            <a:ext cx="583817" cy="580314"/>
            <a:chOff x="3541011" y="3367320"/>
            <a:chExt cx="348257" cy="346188"/>
          </a:xfrm>
        </p:grpSpPr>
        <p:sp>
          <p:nvSpPr>
            <p:cNvPr id="498" name="Google Shape;498;p27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4;p27">
            <a:extLst>
              <a:ext uri="{FF2B5EF4-FFF2-40B4-BE49-F238E27FC236}">
                <a16:creationId xmlns:a16="http://schemas.microsoft.com/office/drawing/2014/main" id="{B481358F-B1C9-75E1-DAE3-FA980DE3D7C2}"/>
              </a:ext>
            </a:extLst>
          </p:cNvPr>
          <p:cNvSpPr txBox="1">
            <a:spLocks/>
          </p:cNvSpPr>
          <p:nvPr/>
        </p:nvSpPr>
        <p:spPr>
          <a:xfrm>
            <a:off x="3942827" y="3343556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>
                <a:latin typeface="Maven Pro" panose="020B0604020202020204" charset="0"/>
              </a:rPr>
              <a:t>ỨNG DỤNG &amp;</a:t>
            </a:r>
          </a:p>
          <a:p>
            <a:r>
              <a:rPr lang="en-US">
                <a:latin typeface="Maven Pro" panose="020B0604020202020204" charset="0"/>
              </a:rPr>
              <a:t>B+TREE</a:t>
            </a:r>
          </a:p>
        </p:txBody>
      </p:sp>
      <p:sp>
        <p:nvSpPr>
          <p:cNvPr id="13" name="Google Shape;474;p27">
            <a:extLst>
              <a:ext uri="{FF2B5EF4-FFF2-40B4-BE49-F238E27FC236}">
                <a16:creationId xmlns:a16="http://schemas.microsoft.com/office/drawing/2014/main" id="{25F6DCAF-277F-410B-75A6-20C256E2E21C}"/>
              </a:ext>
            </a:extLst>
          </p:cNvPr>
          <p:cNvSpPr txBox="1">
            <a:spLocks/>
          </p:cNvSpPr>
          <p:nvPr/>
        </p:nvSpPr>
        <p:spPr>
          <a:xfrm>
            <a:off x="6662354" y="3343556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r>
              <a:rPr lang="en-US">
                <a:latin typeface="Maven Pro" panose="020B0604020202020204" charset="0"/>
              </a:rPr>
              <a:t>QUIZ &amp;</a:t>
            </a:r>
          </a:p>
          <a:p>
            <a:r>
              <a:rPr lang="en-US">
                <a:latin typeface="Maven Pro" panose="020B0604020202020204" charset="0"/>
              </a:rPr>
              <a:t>DEMO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518826" y="1674700"/>
            <a:ext cx="8295967" cy="17130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m=5, min = 2, </a:t>
            </a:r>
            <a:r>
              <a:rPr lang="vi-VN" err="1"/>
              <a:t>max</a:t>
            </a:r>
            <a:r>
              <a:rPr lang="vi-VN"/>
              <a:t> = 4</a:t>
            </a:r>
          </a:p>
        </p:txBody>
      </p:sp>
      <p:pic>
        <p:nvPicPr>
          <p:cNvPr id="4" name="Hình ảnh 3" descr="Ảnh có chứa biểu đồ, hàng, Kế hoạch, Hình chữ nhật&#10;&#10;Mô tả được tự động tạo">
            <a:extLst>
              <a:ext uri="{FF2B5EF4-FFF2-40B4-BE49-F238E27FC236}">
                <a16:creationId xmlns:a16="http://schemas.microsoft.com/office/drawing/2014/main" id="{A608EAC0-FB84-063F-AE4B-A39E43932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7" y="1746166"/>
            <a:ext cx="8440057" cy="17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518826" y="1674700"/>
            <a:ext cx="8295967" cy="17130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m=5, min = 2, </a:t>
            </a:r>
            <a:r>
              <a:rPr lang="vi-VN" err="1"/>
              <a:t>max</a:t>
            </a:r>
            <a:r>
              <a:rPr lang="vi-VN"/>
              <a:t> = 4</a:t>
            </a:r>
          </a:p>
        </p:txBody>
      </p:sp>
      <p:pic>
        <p:nvPicPr>
          <p:cNvPr id="3" name="Hình ảnh 2" descr="Ảnh có chứa biểu đồ, hàng, Kế hoạch, thiết kế&#10;&#10;Mô tả được tự động tạo">
            <a:extLst>
              <a:ext uri="{FF2B5EF4-FFF2-40B4-BE49-F238E27FC236}">
                <a16:creationId xmlns:a16="http://schemas.microsoft.com/office/drawing/2014/main" id="{3DDA6B2F-CC92-B830-5D21-147DE3A2C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6" y="1760487"/>
            <a:ext cx="8303985" cy="173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10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518826" y="1674700"/>
            <a:ext cx="8295967" cy="17130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m=5, min = 2, </a:t>
            </a:r>
            <a:r>
              <a:rPr lang="vi-VN" err="1"/>
              <a:t>max</a:t>
            </a:r>
            <a:r>
              <a:rPr lang="vi-VN"/>
              <a:t> = 4</a:t>
            </a:r>
          </a:p>
        </p:txBody>
      </p:sp>
      <p:pic>
        <p:nvPicPr>
          <p:cNvPr id="4" name="Hình ảnh 3" descr="Ảnh có chứa biểu đồ, hàng, Kế hoạch&#10;&#10;Mô tả được tự động tạo">
            <a:extLst>
              <a:ext uri="{FF2B5EF4-FFF2-40B4-BE49-F238E27FC236}">
                <a16:creationId xmlns:a16="http://schemas.microsoft.com/office/drawing/2014/main" id="{56614E57-EA0A-2871-2B65-37DC79724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5" y="1732734"/>
            <a:ext cx="8394699" cy="175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4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1888611" y="1593057"/>
            <a:ext cx="5628968" cy="261111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3" name="Hình ảnh 2" descr="Ảnh có chứa biểu đồ, văn bản, Kế hoạch, hàng&#10;&#10;Mô tả được tự động tạo">
            <a:extLst>
              <a:ext uri="{FF2B5EF4-FFF2-40B4-BE49-F238E27FC236}">
                <a16:creationId xmlns:a16="http://schemas.microsoft.com/office/drawing/2014/main" id="{8BB6E437-B860-834B-D560-2DBC3EEF5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0" r="155" b="20492"/>
          <a:stretch/>
        </p:blipFill>
        <p:spPr>
          <a:xfrm>
            <a:off x="1658257" y="1693661"/>
            <a:ext cx="5764065" cy="263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8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1888611" y="1593057"/>
            <a:ext cx="5628968" cy="261111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4" name="Hình ảnh 3" descr="Ảnh có chứa biểu đồ, Kế hoạch, hàng, thiết kế&#10;&#10;Mô tả được tự động tạo">
            <a:extLst>
              <a:ext uri="{FF2B5EF4-FFF2-40B4-BE49-F238E27FC236}">
                <a16:creationId xmlns:a16="http://schemas.microsoft.com/office/drawing/2014/main" id="{091A61B3-EE44-9EC5-C291-2E2F302A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473" y="1734137"/>
            <a:ext cx="5700484" cy="27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59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A016914F-55E0-7C68-CD85-AC81D412ECF5}"/>
              </a:ext>
            </a:extLst>
          </p:cNvPr>
          <p:cNvSpPr/>
          <p:nvPr/>
        </p:nvSpPr>
        <p:spPr>
          <a:xfrm>
            <a:off x="2478253" y="1593057"/>
            <a:ext cx="5039326" cy="294675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968CAB6-8D52-A51A-F06E-B1DB6884A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4" name="Hình ảnh 3" descr="Ảnh có chứa biểu đồ, hàng, Kế hoạch, Phông chữ&#10;&#10;Mô tả được tự động tạo">
            <a:extLst>
              <a:ext uri="{FF2B5EF4-FFF2-40B4-BE49-F238E27FC236}">
                <a16:creationId xmlns:a16="http://schemas.microsoft.com/office/drawing/2014/main" id="{69B8D1E9-192C-94F7-917D-9BC31DA1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710980"/>
            <a:ext cx="5156199" cy="29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265425" y="1596469"/>
            <a:ext cx="4491437" cy="16293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ỨNG DỤNG &amp; B+TREE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rgbClr val="FF997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8649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B+ TREE</a:t>
            </a:r>
            <a:endParaRPr/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3631351" y="14556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Các node lá có toàn bộ các khóa trong cây</a:t>
            </a:r>
          </a:p>
        </p:txBody>
      </p:sp>
      <p:sp>
        <p:nvSpPr>
          <p:cNvPr id="702" name="Google Shape;702;p33"/>
          <p:cNvSpPr/>
          <p:nvPr/>
        </p:nvSpPr>
        <p:spPr>
          <a:xfrm>
            <a:off x="4462185" y="113261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3"/>
          <p:cNvSpPr txBox="1">
            <a:spLocks noGrp="1"/>
          </p:cNvSpPr>
          <p:nvPr>
            <p:ph type="subTitle" idx="4294967295"/>
          </p:nvPr>
        </p:nvSpPr>
        <p:spPr>
          <a:xfrm>
            <a:off x="5922447" y="1528763"/>
            <a:ext cx="2040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Các node lá liên kết với nhau thành 1 danh sách liên kết</a:t>
            </a:r>
          </a:p>
        </p:txBody>
      </p:sp>
      <p:sp>
        <p:nvSpPr>
          <p:cNvPr id="705" name="Google Shape;705;p33"/>
          <p:cNvSpPr/>
          <p:nvPr/>
        </p:nvSpPr>
        <p:spPr>
          <a:xfrm>
            <a:off x="6869077" y="11326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highlight>
                <a:srgbClr val="00FF00"/>
              </a:highlight>
            </a:endParaRPr>
          </a:p>
        </p:txBody>
      </p:sp>
      <p:sp>
        <p:nvSpPr>
          <p:cNvPr id="707" name="Google Shape;707;p33"/>
          <p:cNvSpPr txBox="1">
            <a:spLocks noGrp="1"/>
          </p:cNvSpPr>
          <p:nvPr>
            <p:ph type="subTitle" idx="4294967295"/>
          </p:nvPr>
        </p:nvSpPr>
        <p:spPr>
          <a:xfrm>
            <a:off x="1045182" y="1465264"/>
            <a:ext cx="2221728" cy="626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/>
              <a:t>Các </a:t>
            </a:r>
            <a:r>
              <a:rPr lang="en-US" sz="1400" err="1"/>
              <a:t>khóa</a:t>
            </a:r>
            <a:r>
              <a:rPr lang="en-US" sz="1400"/>
              <a:t> ở </a:t>
            </a:r>
            <a:r>
              <a:rPr lang="en-US" sz="1400" err="1"/>
              <a:t>tầng</a:t>
            </a:r>
            <a:r>
              <a:rPr lang="en-US" sz="1400"/>
              <a:t> </a:t>
            </a:r>
            <a:r>
              <a:rPr lang="en-US" sz="1400" err="1"/>
              <a:t>ngay</a:t>
            </a:r>
            <a:r>
              <a:rPr lang="en-US" sz="1400"/>
              <a:t> </a:t>
            </a:r>
            <a:r>
              <a:rPr lang="en-US" sz="1400" err="1"/>
              <a:t>trên</a:t>
            </a:r>
            <a:r>
              <a:rPr lang="en-US" sz="1400"/>
              <a:t> </a:t>
            </a:r>
            <a:r>
              <a:rPr lang="en-US" sz="1400" err="1"/>
              <a:t>tầng</a:t>
            </a:r>
            <a:r>
              <a:rPr lang="en-US" sz="1400"/>
              <a:t> </a:t>
            </a:r>
            <a:r>
              <a:rPr lang="en-US" sz="1400" err="1"/>
              <a:t>lá</a:t>
            </a:r>
            <a:r>
              <a:rPr lang="en-US" sz="1400"/>
              <a:t> </a:t>
            </a:r>
            <a:r>
              <a:rPr lang="en-US" sz="1400" err="1"/>
              <a:t>là</a:t>
            </a:r>
            <a:r>
              <a:rPr lang="en-US" sz="1400"/>
              <a:t> </a:t>
            </a:r>
            <a:r>
              <a:rPr lang="en-US" sz="1400" err="1"/>
              <a:t>khóa</a:t>
            </a:r>
            <a:r>
              <a:rPr lang="en-US" sz="1400"/>
              <a:t> </a:t>
            </a:r>
            <a:r>
              <a:rPr lang="en-US" sz="1400" err="1"/>
              <a:t>nhỏ</a:t>
            </a:r>
            <a:r>
              <a:rPr lang="en-US" sz="1400"/>
              <a:t> </a:t>
            </a:r>
            <a:r>
              <a:rPr lang="en-US" sz="1400" err="1"/>
              <a:t>nhất</a:t>
            </a:r>
            <a:r>
              <a:rPr lang="en-US" sz="1400"/>
              <a:t> </a:t>
            </a:r>
            <a:r>
              <a:rPr lang="en-US" sz="1400" err="1"/>
              <a:t>của</a:t>
            </a:r>
            <a:r>
              <a:rPr lang="en-US" sz="1400"/>
              <a:t> </a:t>
            </a:r>
            <a:r>
              <a:rPr lang="en-US" sz="1400" err="1"/>
              <a:t>lá</a:t>
            </a:r>
            <a:r>
              <a:rPr lang="en-US" sz="1400"/>
              <a:t> </a:t>
            </a:r>
            <a:r>
              <a:rPr lang="en-US" sz="1400" err="1"/>
              <a:t>bên</a:t>
            </a:r>
            <a:r>
              <a:rPr lang="en-US" sz="1400"/>
              <a:t> </a:t>
            </a:r>
            <a:r>
              <a:rPr lang="en-US" sz="1400" err="1"/>
              <a:t>phải</a:t>
            </a:r>
            <a:r>
              <a:rPr lang="en-US" sz="1400"/>
              <a:t> </a:t>
            </a:r>
            <a:r>
              <a:rPr lang="en-US" sz="1400" err="1"/>
              <a:t>khi</a:t>
            </a:r>
            <a:r>
              <a:rPr lang="en-US" sz="1400"/>
              <a:t> </a:t>
            </a:r>
            <a:r>
              <a:rPr lang="en-US" sz="1400" err="1"/>
              <a:t>có</a:t>
            </a:r>
            <a:r>
              <a:rPr lang="en-US" sz="1400"/>
              <a:t> </a:t>
            </a:r>
            <a:r>
              <a:rPr lang="en-US" sz="1400" err="1"/>
              <a:t>ít</a:t>
            </a:r>
            <a:r>
              <a:rPr lang="en-US" sz="1400"/>
              <a:t> </a:t>
            </a:r>
            <a:r>
              <a:rPr lang="en-US" sz="1400" err="1"/>
              <a:t>nhất</a:t>
            </a:r>
            <a:r>
              <a:rPr lang="en-US" sz="1400"/>
              <a:t> 2 node con </a:t>
            </a:r>
          </a:p>
        </p:txBody>
      </p:sp>
      <p:sp>
        <p:nvSpPr>
          <p:cNvPr id="708" name="Google Shape;708;p33"/>
          <p:cNvSpPr/>
          <p:nvPr/>
        </p:nvSpPr>
        <p:spPr>
          <a:xfrm>
            <a:off x="2005513" y="117797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B+ trees data structure">
            <a:extLst>
              <a:ext uri="{FF2B5EF4-FFF2-40B4-BE49-F238E27FC236}">
                <a16:creationId xmlns:a16="http://schemas.microsoft.com/office/drawing/2014/main" id="{41CB2977-80C5-2764-4C82-0B1032625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64" y="2763331"/>
            <a:ext cx="6851072" cy="196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05;p33">
            <a:extLst>
              <a:ext uri="{FF2B5EF4-FFF2-40B4-BE49-F238E27FC236}">
                <a16:creationId xmlns:a16="http://schemas.microsoft.com/office/drawing/2014/main" id="{3CB639C2-FAA4-FB4F-24D3-6CA8AC5BC956}"/>
              </a:ext>
            </a:extLst>
          </p:cNvPr>
          <p:cNvSpPr/>
          <p:nvPr/>
        </p:nvSpPr>
        <p:spPr>
          <a:xfrm>
            <a:off x="8792220" y="4870041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79041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990540" y="1602128"/>
            <a:ext cx="7778896" cy="23752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CHÈN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Hình ảnh 1" descr="Ảnh có chứa biểu đồ, hàng, Kế hoạch, thiết kế&#10;&#10;Mô tả được tự động tạo">
            <a:extLst>
              <a:ext uri="{FF2B5EF4-FFF2-40B4-BE49-F238E27FC236}">
                <a16:creationId xmlns:a16="http://schemas.microsoft.com/office/drawing/2014/main" id="{F1E2A3BF-47E8-3B07-3030-5A929C144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57" y="1690813"/>
            <a:ext cx="7850414" cy="2360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701;p33">
                <a:extLst>
                  <a:ext uri="{FF2B5EF4-FFF2-40B4-BE49-F238E27FC236}">
                    <a16:creationId xmlns:a16="http://schemas.microsoft.com/office/drawing/2014/main" id="{B254BED1-5C91-7A1A-0E35-FDBD1C8F0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396" y="839828"/>
                <a:ext cx="7959626" cy="64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Font typeface="Maven Pro"/>
                  <a:buNone/>
                </a:pPr>
                <a:r>
                  <a:rPr lang="vi-VN" sz="1400"/>
                  <a:t>Khi node lá đầy, tách node lá thành 2 tại vị trí </a:t>
                </a:r>
                <a14:m>
                  <m:oMath xmlns:m="http://schemas.openxmlformats.org/officeDocument/2006/math">
                    <m:r>
                      <a:rPr lang="vi-VN" sz="1400" i="1" smtClean="0">
                        <a:latin typeface="Cambria Math" panose="02040503050406030204" pitchFamily="18" charset="0"/>
                      </a:rPr>
                      <m:t>⌊ </m:t>
                    </m:r>
                    <m:r>
                      <a:rPr lang="vi-VN" sz="14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vi-VN" sz="1400" i="1" smtClean="0">
                        <a:latin typeface="Cambria Math" panose="02040503050406030204" pitchFamily="18" charset="0"/>
                      </a:rPr>
                      <m:t>/2 ⌋</m:t>
                    </m:r>
                  </m:oMath>
                </a14:m>
                <a:r>
                  <a:rPr lang="en-US" sz="1400"/>
                  <a:t> </a:t>
                </a:r>
                <a:r>
                  <a:rPr lang="vi-VN" sz="1400"/>
                  <a:t>và thêm khóa thứ </a:t>
                </a:r>
                <a14:m>
                  <m:oMath xmlns:m="http://schemas.openxmlformats.org/officeDocument/2006/math">
                    <m:r>
                      <a:rPr lang="vi-VN" sz="1400" i="1" smtClean="0">
                        <a:latin typeface="Cambria Math" panose="02040503050406030204" pitchFamily="18" charset="0"/>
                      </a:rPr>
                      <m:t>⌊ </m:t>
                    </m:r>
                    <m:r>
                      <a:rPr lang="vi-VN" sz="14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vi-VN" sz="1400" i="1" smtClean="0">
                        <a:latin typeface="Cambria Math" panose="02040503050406030204" pitchFamily="18" charset="0"/>
                      </a:rPr>
                      <m:t>/2 ⌋</m:t>
                    </m:r>
                  </m:oMath>
                </a14:m>
                <a:r>
                  <a:rPr lang="vi-VN" sz="1400"/>
                  <a:t> vào node cha. Nếu node cha đầy thì xử lí như B-Tree</a:t>
                </a:r>
              </a:p>
            </p:txBody>
          </p:sp>
        </mc:Choice>
        <mc:Fallback xmlns="">
          <p:sp>
            <p:nvSpPr>
              <p:cNvPr id="6" name="Google Shape;701;p33">
                <a:extLst>
                  <a:ext uri="{FF2B5EF4-FFF2-40B4-BE49-F238E27FC236}">
                    <a16:creationId xmlns:a16="http://schemas.microsoft.com/office/drawing/2014/main" id="{B254BED1-5C91-7A1A-0E35-FDBD1C8F0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96" y="839828"/>
                <a:ext cx="7959626" cy="644700"/>
              </a:xfrm>
              <a:prstGeom prst="rect">
                <a:avLst/>
              </a:prstGeom>
              <a:blipFill>
                <a:blip r:embed="rId4"/>
                <a:stretch>
                  <a:fillRect l="-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êu đề 1">
            <a:extLst>
              <a:ext uri="{FF2B5EF4-FFF2-40B4-BE49-F238E27FC236}">
                <a16:creationId xmlns:a16="http://schemas.microsoft.com/office/drawing/2014/main" id="{22976A0C-70D9-3A08-737E-6A54BEC809D7}"/>
              </a:ext>
            </a:extLst>
          </p:cNvPr>
          <p:cNvSpPr txBox="1">
            <a:spLocks/>
          </p:cNvSpPr>
          <p:nvPr/>
        </p:nvSpPr>
        <p:spPr>
          <a:xfrm>
            <a:off x="1252011" y="4165432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</p:spTree>
    <p:extLst>
      <p:ext uri="{BB962C8B-B14F-4D97-AF65-F5344CB8AC3E}">
        <p14:creationId xmlns:p14="http://schemas.microsoft.com/office/powerpoint/2010/main" val="844905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990540" y="1602128"/>
            <a:ext cx="7778896" cy="23752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CHÈN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Hình ảnh 2" descr="Ảnh có chứa biểu đồ, hàng, Kế hoạch, thiết kế&#10;&#10;Mô tả được tự động tạo">
            <a:extLst>
              <a:ext uri="{FF2B5EF4-FFF2-40B4-BE49-F238E27FC236}">
                <a16:creationId xmlns:a16="http://schemas.microsoft.com/office/drawing/2014/main" id="{257C9CA1-66C9-C52F-323C-C0F32DCE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28" y="1692243"/>
            <a:ext cx="7968343" cy="2375870"/>
          </a:xfrm>
          <a:prstGeom prst="rect">
            <a:avLst/>
          </a:prstGeom>
        </p:spPr>
      </p:pic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</p:spTree>
    <p:extLst>
      <p:ext uri="{BB962C8B-B14F-4D97-AF65-F5344CB8AC3E}">
        <p14:creationId xmlns:p14="http://schemas.microsoft.com/office/powerpoint/2010/main" val="273927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2204468" y="19924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TREE</a:t>
            </a: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94152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990540" y="1602128"/>
            <a:ext cx="7778896" cy="23752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CHÈN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Kế hoạch, bản phác thảo&#10;&#10;Mô tả được tự động tạo">
            <a:extLst>
              <a:ext uri="{FF2B5EF4-FFF2-40B4-BE49-F238E27FC236}">
                <a16:creationId xmlns:a16="http://schemas.microsoft.com/office/drawing/2014/main" id="{41FB03C3-DC54-40F0-5D8B-637A2A435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9" y="1684513"/>
            <a:ext cx="7977415" cy="23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97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990540" y="1602128"/>
            <a:ext cx="7778896" cy="23752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CHÈN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Kế hoạch, văn bản&#10;&#10;Mô tả được tự động tạo">
            <a:extLst>
              <a:ext uri="{FF2B5EF4-FFF2-40B4-BE49-F238E27FC236}">
                <a16:creationId xmlns:a16="http://schemas.microsoft.com/office/drawing/2014/main" id="{32613ECE-A3C1-FCE3-D08F-F69D0F97A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2" y="1712972"/>
            <a:ext cx="8068129" cy="23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69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781897" y="1193914"/>
            <a:ext cx="7706325" cy="2865111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CHÈN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Kế hoạch, thiết kế&#10;&#10;Mô tả được tự động tạo">
            <a:extLst>
              <a:ext uri="{FF2B5EF4-FFF2-40B4-BE49-F238E27FC236}">
                <a16:creationId xmlns:a16="http://schemas.microsoft.com/office/drawing/2014/main" id="{93C3F517-19BD-DA93-0D26-1081C4C12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86" y="1298810"/>
            <a:ext cx="7750628" cy="28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96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XÓA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F90E2F1B-E303-3DF0-85BB-9E9958EEFB98}"/>
              </a:ext>
            </a:extLst>
          </p:cNvPr>
          <p:cNvSpPr txBox="1">
            <a:spLocks/>
          </p:cNvSpPr>
          <p:nvPr/>
        </p:nvSpPr>
        <p:spPr>
          <a:xfrm>
            <a:off x="4987637" y="1454727"/>
            <a:ext cx="3696866" cy="249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vi-VN"/>
              <a:t>Khóa cần xóa có ở </a:t>
            </a:r>
            <a:r>
              <a:rPr lang="vi-VN" err="1"/>
              <a:t>node</a:t>
            </a:r>
            <a:r>
              <a:rPr lang="vi-VN"/>
              <a:t> cha:</a:t>
            </a:r>
            <a:endParaRPr lang="en-US"/>
          </a:p>
          <a:p>
            <a:pPr lvl="1"/>
            <a:r>
              <a:rPr lang="vi-VN"/>
              <a:t>Xử lí tương tự nhưng khi xóa khóa ở lá thì xóa luôn ở </a:t>
            </a:r>
            <a:r>
              <a:rPr lang="vi-VN" err="1"/>
              <a:t>node</a:t>
            </a:r>
            <a:r>
              <a:rPr lang="vi-VN"/>
              <a:t> cha chứa khóa đó, rồi điền giá trị vừa thay thế vào </a:t>
            </a:r>
            <a:r>
              <a:rPr lang="vi-VN" err="1"/>
              <a:t>node</a:t>
            </a:r>
            <a:r>
              <a:rPr lang="vi-VN"/>
              <a:t> cha</a:t>
            </a:r>
            <a:endParaRPr lang="en-US"/>
          </a:p>
        </p:txBody>
      </p:sp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34E256C8-057F-7648-4AB2-15CB73628B60}"/>
              </a:ext>
            </a:extLst>
          </p:cNvPr>
          <p:cNvSpPr txBox="1">
            <a:spLocks/>
          </p:cNvSpPr>
          <p:nvPr/>
        </p:nvSpPr>
        <p:spPr>
          <a:xfrm>
            <a:off x="173182" y="1454728"/>
            <a:ext cx="4814455" cy="2230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r>
              <a:rPr lang="vi-VN"/>
              <a:t>Khóa không có ở </a:t>
            </a:r>
            <a:r>
              <a:rPr lang="vi-VN" err="1"/>
              <a:t>node</a:t>
            </a:r>
            <a:r>
              <a:rPr lang="vi-VN"/>
              <a:t> cha</a:t>
            </a:r>
            <a:r>
              <a:rPr lang="en-US"/>
              <a:t>:</a:t>
            </a:r>
          </a:p>
          <a:p>
            <a:pPr lvl="1"/>
            <a:r>
              <a:rPr lang="vi-VN"/>
              <a:t>Sau khi xóa, nếu cây cần cân bằng thì lấy một khóa ở </a:t>
            </a:r>
            <a:r>
              <a:rPr lang="vi-VN" err="1"/>
              <a:t>node</a:t>
            </a:r>
            <a:r>
              <a:rPr lang="vi-VN"/>
              <a:t> bên cạnh, nếu không lấy được thì gộp </a:t>
            </a:r>
            <a:r>
              <a:rPr lang="vi-VN" err="1"/>
              <a:t>node</a:t>
            </a:r>
            <a:r>
              <a:rPr lang="vi-VN"/>
              <a:t> hiện tại với </a:t>
            </a:r>
            <a:r>
              <a:rPr lang="vi-VN" err="1"/>
              <a:t>node</a:t>
            </a:r>
            <a:r>
              <a:rPr lang="vi-VN"/>
              <a:t> bên cạnh. </a:t>
            </a:r>
            <a:endParaRPr lang="en-US"/>
          </a:p>
          <a:p>
            <a:pPr lvl="1"/>
            <a:r>
              <a:rPr lang="vi-VN"/>
              <a:t>Các tầng trên xử lí như B-</a:t>
            </a:r>
            <a:r>
              <a:rPr lang="vi-VN" err="1"/>
              <a:t>Tree</a:t>
            </a:r>
            <a:r>
              <a:rPr lang="en-US"/>
              <a:t>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u="sng"/>
              <a:t>Lưu ý</a:t>
            </a:r>
            <a:r>
              <a:rPr lang="en-US"/>
              <a:t>: </a:t>
            </a:r>
            <a:r>
              <a:rPr lang="en-US" err="1"/>
              <a:t>Nếu</a:t>
            </a:r>
            <a:r>
              <a:rPr lang="en-US"/>
              <a:t> 1 node </a:t>
            </a:r>
            <a:r>
              <a:rPr lang="en-US" err="1"/>
              <a:t>trên</a:t>
            </a:r>
            <a:r>
              <a:rPr lang="en-US"/>
              <a:t> node </a:t>
            </a:r>
            <a:r>
              <a:rPr lang="en-US" err="1"/>
              <a:t>lá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1 node con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coi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 </a:t>
            </a:r>
            <a:r>
              <a:rPr lang="en-US" err="1"/>
              <a:t>thiếu</a:t>
            </a:r>
            <a:r>
              <a:rPr lang="en-US"/>
              <a:t> </a:t>
            </a:r>
            <a:r>
              <a:rPr lang="en-US" err="1"/>
              <a:t>khóa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69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516682" y="1284628"/>
            <a:ext cx="6282111" cy="24115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XÓA TRONG B+ TREE</a:t>
            </a:r>
            <a:endParaRPr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3" name="Hình ảnh 2" descr="Ảnh có chứa biểu đồ, hàng, văn bản, Phông chữ&#10;&#10;Mô tả được tự động tạo">
            <a:extLst>
              <a:ext uri="{FF2B5EF4-FFF2-40B4-BE49-F238E27FC236}">
                <a16:creationId xmlns:a16="http://schemas.microsoft.com/office/drawing/2014/main" id="{04547BDE-02E3-AB58-6CEB-8FE902A57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9" y="1384880"/>
            <a:ext cx="6417128" cy="244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02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516682" y="1284628"/>
            <a:ext cx="6282111" cy="24115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5" name="Hình ảnh 4" descr="Ảnh có chứa biểu đồ, văn bản, hàng, Kế hoạch&#10;&#10;Mô tả được tự động tạo">
            <a:extLst>
              <a:ext uri="{FF2B5EF4-FFF2-40B4-BE49-F238E27FC236}">
                <a16:creationId xmlns:a16="http://schemas.microsoft.com/office/drawing/2014/main" id="{1A02229A-82AB-0D85-91CD-EB7A8E88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1377043"/>
            <a:ext cx="6362699" cy="238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25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516682" y="1284628"/>
            <a:ext cx="6282111" cy="24115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văn bản, Phông chữ&#10;&#10;Mô tả được tự động tạo">
            <a:extLst>
              <a:ext uri="{FF2B5EF4-FFF2-40B4-BE49-F238E27FC236}">
                <a16:creationId xmlns:a16="http://schemas.microsoft.com/office/drawing/2014/main" id="{845B640F-E08D-FFE1-0F73-EF9C75A2F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9" y="1362162"/>
            <a:ext cx="6435270" cy="25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00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516682" y="1284628"/>
            <a:ext cx="6282111" cy="24115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Phông chữ, Kế hoạch&#10;&#10;Mô tả được tự động tạo">
            <a:extLst>
              <a:ext uri="{FF2B5EF4-FFF2-40B4-BE49-F238E27FC236}">
                <a16:creationId xmlns:a16="http://schemas.microsoft.com/office/drawing/2014/main" id="{9D8CD63B-04FA-BE98-3860-0044BD85B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33" y="1352550"/>
            <a:ext cx="6486978" cy="26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18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734396" y="1284628"/>
            <a:ext cx="6064397" cy="26927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3" name="Hình ảnh 2" descr="Ảnh có chứa biểu đồ, văn bản, hàng, Phông chữ&#10;&#10;Mô tả được tự động tạo">
            <a:extLst>
              <a:ext uri="{FF2B5EF4-FFF2-40B4-BE49-F238E27FC236}">
                <a16:creationId xmlns:a16="http://schemas.microsoft.com/office/drawing/2014/main" id="{AE1F4E1E-7CD6-DDC4-AC67-7BAB2080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043" y="1368054"/>
            <a:ext cx="6226628" cy="27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16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734396" y="1284628"/>
            <a:ext cx="6064397" cy="2692754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văn bản, Phông chữ&#10;&#10;Mô tả được tự động tạo">
            <a:extLst>
              <a:ext uri="{FF2B5EF4-FFF2-40B4-BE49-F238E27FC236}">
                <a16:creationId xmlns:a16="http://schemas.microsoft.com/office/drawing/2014/main" id="{E88BF22E-98DE-69B9-AA37-F4CDD4702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757" y="1347472"/>
            <a:ext cx="6262914" cy="27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29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31233" y="1196026"/>
            <a:ext cx="32874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Khả năng mở rộng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931246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Không hiệu quả với dữ liệu cực lớn</a:t>
            </a:r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5070764" y="1196025"/>
            <a:ext cx="311691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Mất cân bằng cây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434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Maven Pro"/>
              <a:buNone/>
            </a:pPr>
            <a:r>
              <a:rPr lang="en-US"/>
              <a:t>Gây trở ngại trong duyệt cây</a:t>
            </a:r>
          </a:p>
        </p:txBody>
      </p:sp>
      <p:cxnSp>
        <p:nvCxnSpPr>
          <p:cNvPr id="592" name="Google Shape;592;p29"/>
          <p:cNvCxnSpPr>
            <a:cxnSpLocks/>
            <a:stCxn id="572" idx="1"/>
          </p:cNvCxnSpPr>
          <p:nvPr/>
        </p:nvCxnSpPr>
        <p:spPr>
          <a:xfrm rot="10800000" flipH="1" flipV="1">
            <a:off x="931232" y="1484925"/>
            <a:ext cx="3529931" cy="2844619"/>
          </a:xfrm>
          <a:prstGeom prst="bentConnector3">
            <a:avLst>
              <a:gd name="adj1" fmla="val -6476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  <a:stCxn id="574" idx="3"/>
          </p:cNvCxnSpPr>
          <p:nvPr/>
        </p:nvCxnSpPr>
        <p:spPr>
          <a:xfrm flipH="1">
            <a:off x="7041079" y="1484925"/>
            <a:ext cx="1146600" cy="2563800"/>
          </a:xfrm>
          <a:prstGeom prst="bentConnector4">
            <a:avLst>
              <a:gd name="adj1" fmla="val -19937"/>
              <a:gd name="adj2" fmla="val 5563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757626" y="4128872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282034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07;p28">
            <a:extLst>
              <a:ext uri="{FF2B5EF4-FFF2-40B4-BE49-F238E27FC236}">
                <a16:creationId xmlns:a16="http://schemas.microsoft.com/office/drawing/2014/main" id="{A47FF710-451B-20E3-BC02-59B7F0FC46CE}"/>
              </a:ext>
            </a:extLst>
          </p:cNvPr>
          <p:cNvSpPr txBox="1">
            <a:spLocks/>
          </p:cNvSpPr>
          <p:nvPr/>
        </p:nvSpPr>
        <p:spPr>
          <a:xfrm>
            <a:off x="618824" y="411675"/>
            <a:ext cx="603828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VẤN ĐỀ CỦA BINARY TREE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5E5A8-DD54-A8F1-E180-ED27330B5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70" y="2317820"/>
            <a:ext cx="4114044" cy="308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594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1625539" y="994342"/>
            <a:ext cx="6064397" cy="3046539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Phông chữ, văn bản&#10;&#10;Mô tả được tự động tạo">
            <a:extLst>
              <a:ext uri="{FF2B5EF4-FFF2-40B4-BE49-F238E27FC236}">
                <a16:creationId xmlns:a16="http://schemas.microsoft.com/office/drawing/2014/main" id="{BD07A81A-7A48-ACCB-14BE-43CCA42A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632" y="1072243"/>
            <a:ext cx="6131378" cy="315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4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2160752" y="994342"/>
            <a:ext cx="5130041" cy="287418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3" name="Hình ảnh 2" descr="Ảnh có chứa biểu đồ, hàng, văn bản, Hình chữ nhật&#10;&#10;Mô tả được tự động tạo">
            <a:extLst>
              <a:ext uri="{FF2B5EF4-FFF2-40B4-BE49-F238E27FC236}">
                <a16:creationId xmlns:a16="http://schemas.microsoft.com/office/drawing/2014/main" id="{BFB85D6B-C4A1-8C1D-18C3-CBB015EC5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6" y="1076551"/>
            <a:ext cx="5276398" cy="29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00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BBFA6906-B498-3414-E693-24280E4CB488}"/>
              </a:ext>
            </a:extLst>
          </p:cNvPr>
          <p:cNvSpPr/>
          <p:nvPr/>
        </p:nvSpPr>
        <p:spPr>
          <a:xfrm>
            <a:off x="2224253" y="1157628"/>
            <a:ext cx="4993969" cy="279254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XÓA TRONG B+ TREE</a:t>
            </a:r>
            <a:endParaRPr lang="vi-VN"/>
          </a:p>
        </p:txBody>
      </p:sp>
      <p:sp>
        <p:nvSpPr>
          <p:cNvPr id="705" name="Google Shape;705;p33"/>
          <p:cNvSpPr/>
          <p:nvPr/>
        </p:nvSpPr>
        <p:spPr>
          <a:xfrm>
            <a:off x="7919573" y="78813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5D0838A7-1D92-99B4-4F9F-8F6B8CECFA9B}"/>
              </a:ext>
            </a:extLst>
          </p:cNvPr>
          <p:cNvSpPr txBox="1">
            <a:spLocks/>
          </p:cNvSpPr>
          <p:nvPr/>
        </p:nvSpPr>
        <p:spPr>
          <a:xfrm>
            <a:off x="954468" y="4230746"/>
            <a:ext cx="4727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Share Tech"/>
              <a:buNone/>
              <a:defRPr sz="3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Share Tech"/>
              <a:buNone/>
              <a:defRPr sz="1800" b="0" i="0" u="none" strike="noStrike" cap="none">
                <a:solidFill>
                  <a:srgbClr val="D9D9D9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r>
              <a:rPr lang="vi-VN"/>
              <a:t>m=3, min = 1, </a:t>
            </a:r>
            <a:r>
              <a:rPr lang="vi-VN" err="1"/>
              <a:t>max</a:t>
            </a:r>
            <a:r>
              <a:rPr lang="vi-VN"/>
              <a:t> = 2</a:t>
            </a:r>
          </a:p>
        </p:txBody>
      </p:sp>
      <p:pic>
        <p:nvPicPr>
          <p:cNvPr id="2" name="Hình ảnh 1" descr="Ảnh có chứa biểu đồ, hàng, Phông chữ, Kế hoạch&#10;&#10;Mô tả được tự động tạo">
            <a:extLst>
              <a:ext uri="{FF2B5EF4-FFF2-40B4-BE49-F238E27FC236}">
                <a16:creationId xmlns:a16="http://schemas.microsoft.com/office/drawing/2014/main" id="{C3AF889F-124A-A714-0AB1-FD42E88B0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91" y="1231220"/>
            <a:ext cx="5193845" cy="29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51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592;p29">
            <a:extLst>
              <a:ext uri="{FF2B5EF4-FFF2-40B4-BE49-F238E27FC236}">
                <a16:creationId xmlns:a16="http://schemas.microsoft.com/office/drawing/2014/main" id="{07C97D18-00E9-6951-6D44-F05B93D9E7E6}"/>
              </a:ext>
            </a:extLst>
          </p:cNvPr>
          <p:cNvCxnSpPr>
            <a:cxnSpLocks/>
          </p:cNvCxnSpPr>
          <p:nvPr/>
        </p:nvCxnSpPr>
        <p:spPr>
          <a:xfrm>
            <a:off x="2626542" y="1219200"/>
            <a:ext cx="3850458" cy="3366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 SÁNH VỚI B TREE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1021384" y="1620830"/>
            <a:ext cx="3126023" cy="4005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Độ bạt (fan-out) lớn hơn</a:t>
            </a:r>
          </a:p>
        </p:txBody>
      </p:sp>
      <p:sp>
        <p:nvSpPr>
          <p:cNvPr id="702" name="Google Shape;702;p33"/>
          <p:cNvSpPr/>
          <p:nvPr/>
        </p:nvSpPr>
        <p:spPr>
          <a:xfrm>
            <a:off x="840498" y="1742912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A13E7366-2943-7847-7448-7170AA5352FE}"/>
              </a:ext>
            </a:extLst>
          </p:cNvPr>
          <p:cNvSpPr txBox="1">
            <a:spLocks/>
          </p:cNvSpPr>
          <p:nvPr/>
        </p:nvSpPr>
        <p:spPr>
          <a:xfrm>
            <a:off x="996421" y="2347340"/>
            <a:ext cx="3126023" cy="5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Chiều cao của cây thấp hơn B-Tree</a:t>
            </a:r>
            <a:endParaRPr lang="en-US" sz="1400"/>
          </a:p>
        </p:txBody>
      </p:sp>
      <p:sp>
        <p:nvSpPr>
          <p:cNvPr id="4" name="Google Shape;702;p33">
            <a:extLst>
              <a:ext uri="{FF2B5EF4-FFF2-40B4-BE49-F238E27FC236}">
                <a16:creationId xmlns:a16="http://schemas.microsoft.com/office/drawing/2014/main" id="{D62B2968-ADDA-00F4-7546-786377278963}"/>
              </a:ext>
            </a:extLst>
          </p:cNvPr>
          <p:cNvSpPr/>
          <p:nvPr/>
        </p:nvSpPr>
        <p:spPr>
          <a:xfrm>
            <a:off x="840497" y="244698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01;p33">
            <a:extLst>
              <a:ext uri="{FF2B5EF4-FFF2-40B4-BE49-F238E27FC236}">
                <a16:creationId xmlns:a16="http://schemas.microsoft.com/office/drawing/2014/main" id="{53A9F215-5F77-6E3D-499E-B2BA1DFFCF77}"/>
              </a:ext>
            </a:extLst>
          </p:cNvPr>
          <p:cNvSpPr txBox="1">
            <a:spLocks/>
          </p:cNvSpPr>
          <p:nvPr/>
        </p:nvSpPr>
        <p:spPr>
          <a:xfrm>
            <a:off x="1021384" y="3083183"/>
            <a:ext cx="3294307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Cho phép trùng lặp khóa</a:t>
            </a:r>
          </a:p>
        </p:txBody>
      </p:sp>
      <p:sp>
        <p:nvSpPr>
          <p:cNvPr id="11" name="Google Shape;702;p33">
            <a:extLst>
              <a:ext uri="{FF2B5EF4-FFF2-40B4-BE49-F238E27FC236}">
                <a16:creationId xmlns:a16="http://schemas.microsoft.com/office/drawing/2014/main" id="{FD4E6454-458B-2C1E-E623-1941A9BBE4DE}"/>
              </a:ext>
            </a:extLst>
          </p:cNvPr>
          <p:cNvSpPr/>
          <p:nvPr/>
        </p:nvSpPr>
        <p:spPr>
          <a:xfrm>
            <a:off x="840496" y="3189052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126182" y="85059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5;p33">
            <a:extLst>
              <a:ext uri="{FF2B5EF4-FFF2-40B4-BE49-F238E27FC236}">
                <a16:creationId xmlns:a16="http://schemas.microsoft.com/office/drawing/2014/main" id="{001FCEFB-2E21-B2C4-FEC2-CA82A071DF5B}"/>
              </a:ext>
            </a:extLst>
          </p:cNvPr>
          <p:cNvSpPr/>
          <p:nvPr/>
        </p:nvSpPr>
        <p:spPr>
          <a:xfrm>
            <a:off x="5126182" y="221462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01;p33">
            <a:extLst>
              <a:ext uri="{FF2B5EF4-FFF2-40B4-BE49-F238E27FC236}">
                <a16:creationId xmlns:a16="http://schemas.microsoft.com/office/drawing/2014/main" id="{21C0E68C-9FA6-84A0-1BB3-9024154DB5AD}"/>
              </a:ext>
            </a:extLst>
          </p:cNvPr>
          <p:cNvSpPr txBox="1">
            <a:spLocks/>
          </p:cNvSpPr>
          <p:nvPr/>
        </p:nvSpPr>
        <p:spPr>
          <a:xfrm>
            <a:off x="5282107" y="2118179"/>
            <a:ext cx="2698562" cy="5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Cài đặt phức tạp hơn.</a:t>
            </a:r>
            <a:endParaRPr lang="en-US" sz="1400"/>
          </a:p>
        </p:txBody>
      </p:sp>
      <p:sp>
        <p:nvSpPr>
          <p:cNvPr id="25" name="Google Shape;701;p33">
            <a:extLst>
              <a:ext uri="{FF2B5EF4-FFF2-40B4-BE49-F238E27FC236}">
                <a16:creationId xmlns:a16="http://schemas.microsoft.com/office/drawing/2014/main" id="{797D33D0-9C15-2EEB-19D2-537E133AC80F}"/>
              </a:ext>
            </a:extLst>
          </p:cNvPr>
          <p:cNvSpPr txBox="1">
            <a:spLocks/>
          </p:cNvSpPr>
          <p:nvPr/>
        </p:nvSpPr>
        <p:spPr>
          <a:xfrm>
            <a:off x="1021384" y="3806751"/>
            <a:ext cx="3294307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Xử lý range query tốt hơn</a:t>
            </a:r>
          </a:p>
        </p:txBody>
      </p:sp>
      <p:sp>
        <p:nvSpPr>
          <p:cNvPr id="26" name="Google Shape;702;p33">
            <a:extLst>
              <a:ext uri="{FF2B5EF4-FFF2-40B4-BE49-F238E27FC236}">
                <a16:creationId xmlns:a16="http://schemas.microsoft.com/office/drawing/2014/main" id="{827ECB2B-5B27-1902-B5F8-E3BBCAF64D5A}"/>
              </a:ext>
            </a:extLst>
          </p:cNvPr>
          <p:cNvSpPr/>
          <p:nvPr/>
        </p:nvSpPr>
        <p:spPr>
          <a:xfrm>
            <a:off x="840496" y="3940328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02;p33">
            <a:extLst>
              <a:ext uri="{FF2B5EF4-FFF2-40B4-BE49-F238E27FC236}">
                <a16:creationId xmlns:a16="http://schemas.microsoft.com/office/drawing/2014/main" id="{2ACC8151-FFCC-0773-A07E-342BE9C826DD}"/>
              </a:ext>
            </a:extLst>
          </p:cNvPr>
          <p:cNvSpPr/>
          <p:nvPr/>
        </p:nvSpPr>
        <p:spPr>
          <a:xfrm>
            <a:off x="5131283" y="343019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53BA932-28FB-D98B-7B6A-D76ADA84F79F}"/>
              </a:ext>
            </a:extLst>
          </p:cNvPr>
          <p:cNvSpPr txBox="1"/>
          <p:nvPr/>
        </p:nvSpPr>
        <p:spPr>
          <a:xfrm>
            <a:off x="5279571" y="3365500"/>
            <a:ext cx="23767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>
                <a:solidFill>
                  <a:srgbClr val="FFFFFF"/>
                </a:solidFill>
                <a:latin typeface="Maven Pro"/>
              </a:rPr>
              <a:t>Tốn nhiều bộ nhớ hơn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88959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ỨNG DỤNG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126182" y="85059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01;p33">
            <a:extLst>
              <a:ext uri="{FF2B5EF4-FFF2-40B4-BE49-F238E27FC236}">
                <a16:creationId xmlns:a16="http://schemas.microsoft.com/office/drawing/2014/main" id="{21C0E68C-9FA6-84A0-1BB3-9024154DB5AD}"/>
              </a:ext>
            </a:extLst>
          </p:cNvPr>
          <p:cNvSpPr txBox="1">
            <a:spLocks/>
          </p:cNvSpPr>
          <p:nvPr/>
        </p:nvSpPr>
        <p:spPr>
          <a:xfrm>
            <a:off x="618825" y="1304732"/>
            <a:ext cx="269856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Trong quản lý file</a:t>
            </a:r>
            <a:r>
              <a:rPr lang="vi-VN" sz="1400"/>
              <a:t>.</a:t>
            </a:r>
            <a:endParaRPr lang="en-US" sz="1400"/>
          </a:p>
        </p:txBody>
      </p:sp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09777E72-BA2C-9EAF-5874-66A03A2F28AE}"/>
              </a:ext>
            </a:extLst>
          </p:cNvPr>
          <p:cNvSpPr txBox="1">
            <a:spLocks/>
          </p:cNvSpPr>
          <p:nvPr/>
        </p:nvSpPr>
        <p:spPr>
          <a:xfrm>
            <a:off x="5282107" y="1304732"/>
            <a:ext cx="269856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Trong các hệ quản trị CSDL</a:t>
            </a:r>
            <a:r>
              <a:rPr lang="vi-VN" sz="1400"/>
              <a:t>.</a:t>
            </a:r>
            <a:endParaRPr lang="en-US" sz="1400"/>
          </a:p>
        </p:txBody>
      </p:sp>
      <p:pic>
        <p:nvPicPr>
          <p:cNvPr id="1026" name="Picture 2" descr="Apple File System (APFS): Is It The Best Format for A Drive">
            <a:extLst>
              <a:ext uri="{FF2B5EF4-FFF2-40B4-BE49-F238E27FC236}">
                <a16:creationId xmlns:a16="http://schemas.microsoft.com/office/drawing/2014/main" id="{5B568F8A-A720-60C9-8D19-8CF70E8A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4" y="1882531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 Technology File System (NTFS) - an Overview | Info-savvy">
            <a:extLst>
              <a:ext uri="{FF2B5EF4-FFF2-40B4-BE49-F238E27FC236}">
                <a16:creationId xmlns:a16="http://schemas.microsoft.com/office/drawing/2014/main" id="{065341B7-B653-D7E9-57EE-E31DED273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29" y="1753616"/>
            <a:ext cx="2813739" cy="235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cle là gì? Tìm hiểu hệ quản trị cơ sở dữ liệu Oracle từ A-Z">
            <a:extLst>
              <a:ext uri="{FF2B5EF4-FFF2-40B4-BE49-F238E27FC236}">
                <a16:creationId xmlns:a16="http://schemas.microsoft.com/office/drawing/2014/main" id="{0063BA41-5AD2-567F-1A27-BCFEA4B51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38" y="1910780"/>
            <a:ext cx="2259900" cy="132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là gì? Tổng hợp thông tin chi tiết nhất về Mysql">
            <a:extLst>
              <a:ext uri="{FF2B5EF4-FFF2-40B4-BE49-F238E27FC236}">
                <a16:creationId xmlns:a16="http://schemas.microsoft.com/office/drawing/2014/main" id="{F19CBD07-FA96-B17A-C496-7B5E0D902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99" y="1907701"/>
            <a:ext cx="2363977" cy="132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1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INDEXING TRONG DBMS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922818" y="62238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531F6337-F147-F347-FD83-A5CDB318CD00}"/>
              </a:ext>
            </a:extLst>
          </p:cNvPr>
          <p:cNvSpPr txBox="1">
            <a:spLocks/>
          </p:cNvSpPr>
          <p:nvPr/>
        </p:nvSpPr>
        <p:spPr>
          <a:xfrm>
            <a:off x="618825" y="1630051"/>
            <a:ext cx="3953175" cy="96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Indexing là sử dụng một cấu trúc dữ liệu để định vị và truy cập nhanh nhất vào dữ liệu trong các bảng database</a:t>
            </a:r>
          </a:p>
        </p:txBody>
      </p:sp>
      <p:pic>
        <p:nvPicPr>
          <p:cNvPr id="4108" name="Picture 12" descr="Database Index Primary Key">
            <a:extLst>
              <a:ext uri="{FF2B5EF4-FFF2-40B4-BE49-F238E27FC236}">
                <a16:creationId xmlns:a16="http://schemas.microsoft.com/office/drawing/2014/main" id="{65B0997A-887E-58D9-39B6-7DDAE9B88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836" y="1630051"/>
            <a:ext cx="3696855" cy="207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01;p33">
            <a:extLst>
              <a:ext uri="{FF2B5EF4-FFF2-40B4-BE49-F238E27FC236}">
                <a16:creationId xmlns:a16="http://schemas.microsoft.com/office/drawing/2014/main" id="{35A9E7F1-DB33-4E55-925B-4B55939AA5C8}"/>
              </a:ext>
            </a:extLst>
          </p:cNvPr>
          <p:cNvSpPr txBox="1">
            <a:spLocks/>
          </p:cNvSpPr>
          <p:nvPr/>
        </p:nvSpPr>
        <p:spPr>
          <a:xfrm>
            <a:off x="618824" y="2764923"/>
            <a:ext cx="3953175" cy="960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Với mỗi khóa, index trỏ tới địa chỉ dữ liệu trong một bảng</a:t>
            </a:r>
          </a:p>
        </p:txBody>
      </p:sp>
    </p:spTree>
    <p:extLst>
      <p:ext uri="{BB962C8B-B14F-4D97-AF65-F5344CB8AC3E}">
        <p14:creationId xmlns:p14="http://schemas.microsoft.com/office/powerpoint/2010/main" val="910914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INDEXING TRONG DBMS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126182" y="85059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 descr="Ảnh có chứa văn bản, số, Phông chữ, ảnh chụp màn hình&#10;&#10;Mô tả được tự động tạo">
            <a:extLst>
              <a:ext uri="{FF2B5EF4-FFF2-40B4-BE49-F238E27FC236}">
                <a16:creationId xmlns:a16="http://schemas.microsoft.com/office/drawing/2014/main" id="{AAEF2FCE-340E-03CE-0C1E-AF6D3732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38" y="1442499"/>
            <a:ext cx="2853543" cy="257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Ảnh có chứa văn bản, Phông chữ, số, ảnh chụp màn hình&#10;&#10;Mô tả được tự động tạo">
            <a:extLst>
              <a:ext uri="{FF2B5EF4-FFF2-40B4-BE49-F238E27FC236}">
                <a16:creationId xmlns:a16="http://schemas.microsoft.com/office/drawing/2014/main" id="{31C840CD-80BA-1F95-1462-5912A9050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099" y="1460934"/>
            <a:ext cx="2157700" cy="255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Hình ảnh 4" descr="Ảnh có chứa văn bản, ảnh chụp màn hình, số, Phông chữ&#10;&#10;Mô tả được tự động tạo">
            <a:extLst>
              <a:ext uri="{FF2B5EF4-FFF2-40B4-BE49-F238E27FC236}">
                <a16:creationId xmlns:a16="http://schemas.microsoft.com/office/drawing/2014/main" id="{0585A48A-8839-6E6D-9453-C57137F7B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566" y="1463449"/>
            <a:ext cx="2244724" cy="25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97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INDEXING TRONG DBMS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922818" y="62238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E67A4F3-346A-8827-65B5-9AA14603A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41606"/>
            <a:ext cx="6781800" cy="38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7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54009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B+ TREE TRONG INDEXING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922818" y="62238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01;p33">
            <a:extLst>
              <a:ext uri="{FF2B5EF4-FFF2-40B4-BE49-F238E27FC236}">
                <a16:creationId xmlns:a16="http://schemas.microsoft.com/office/drawing/2014/main" id="{3B95B0D8-0283-1BB6-9D0C-ED6269B708BA}"/>
              </a:ext>
            </a:extLst>
          </p:cNvPr>
          <p:cNvSpPr txBox="1">
            <a:spLocks/>
          </p:cNvSpPr>
          <p:nvPr/>
        </p:nvSpPr>
        <p:spPr>
          <a:xfrm>
            <a:off x="1208416" y="1551558"/>
            <a:ext cx="3126023" cy="40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Tìm kiếm hiệu quả</a:t>
            </a:r>
          </a:p>
        </p:txBody>
      </p:sp>
      <p:sp>
        <p:nvSpPr>
          <p:cNvPr id="4" name="Google Shape;702;p33">
            <a:extLst>
              <a:ext uri="{FF2B5EF4-FFF2-40B4-BE49-F238E27FC236}">
                <a16:creationId xmlns:a16="http://schemas.microsoft.com/office/drawing/2014/main" id="{62BEC468-202A-F849-92E8-675CD5622E0A}"/>
              </a:ext>
            </a:extLst>
          </p:cNvPr>
          <p:cNvSpPr/>
          <p:nvPr/>
        </p:nvSpPr>
        <p:spPr>
          <a:xfrm>
            <a:off x="1027530" y="167364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01;p33">
            <a:extLst>
              <a:ext uri="{FF2B5EF4-FFF2-40B4-BE49-F238E27FC236}">
                <a16:creationId xmlns:a16="http://schemas.microsoft.com/office/drawing/2014/main" id="{BF1B334F-0D91-A7A9-6EE8-B4C14292BA92}"/>
              </a:ext>
            </a:extLst>
          </p:cNvPr>
          <p:cNvSpPr txBox="1">
            <a:spLocks/>
          </p:cNvSpPr>
          <p:nvPr/>
        </p:nvSpPr>
        <p:spPr>
          <a:xfrm>
            <a:off x="1183453" y="2278068"/>
            <a:ext cx="3126023" cy="5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Chèn và xóa </a:t>
            </a:r>
            <a:r>
              <a:rPr lang="en-US" sz="1400"/>
              <a:t>nhanh</a:t>
            </a:r>
          </a:p>
        </p:txBody>
      </p:sp>
      <p:sp>
        <p:nvSpPr>
          <p:cNvPr id="7" name="Google Shape;702;p33">
            <a:extLst>
              <a:ext uri="{FF2B5EF4-FFF2-40B4-BE49-F238E27FC236}">
                <a16:creationId xmlns:a16="http://schemas.microsoft.com/office/drawing/2014/main" id="{4583E5E6-418E-88F1-3688-D91B1B72D66C}"/>
              </a:ext>
            </a:extLst>
          </p:cNvPr>
          <p:cNvSpPr/>
          <p:nvPr/>
        </p:nvSpPr>
        <p:spPr>
          <a:xfrm>
            <a:off x="1027529" y="2377712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01;p33">
            <a:extLst>
              <a:ext uri="{FF2B5EF4-FFF2-40B4-BE49-F238E27FC236}">
                <a16:creationId xmlns:a16="http://schemas.microsoft.com/office/drawing/2014/main" id="{E6BB0248-887C-0A36-0B9E-101906D607AE}"/>
              </a:ext>
            </a:extLst>
          </p:cNvPr>
          <p:cNvSpPr txBox="1">
            <a:spLocks/>
          </p:cNvSpPr>
          <p:nvPr/>
        </p:nvSpPr>
        <p:spPr>
          <a:xfrm>
            <a:off x="1208417" y="3013911"/>
            <a:ext cx="3017220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Linh hoạt khi tương tác với ổ đĩa</a:t>
            </a:r>
          </a:p>
        </p:txBody>
      </p:sp>
      <p:sp>
        <p:nvSpPr>
          <p:cNvPr id="9" name="Google Shape;702;p33">
            <a:extLst>
              <a:ext uri="{FF2B5EF4-FFF2-40B4-BE49-F238E27FC236}">
                <a16:creationId xmlns:a16="http://schemas.microsoft.com/office/drawing/2014/main" id="{868ECF25-8644-3C6B-7863-F38E4507C8A5}"/>
              </a:ext>
            </a:extLst>
          </p:cNvPr>
          <p:cNvSpPr/>
          <p:nvPr/>
        </p:nvSpPr>
        <p:spPr>
          <a:xfrm>
            <a:off x="1027528" y="311978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01;p33">
            <a:extLst>
              <a:ext uri="{FF2B5EF4-FFF2-40B4-BE49-F238E27FC236}">
                <a16:creationId xmlns:a16="http://schemas.microsoft.com/office/drawing/2014/main" id="{4A44FE89-E18B-84AF-E631-1FC4E1962318}"/>
              </a:ext>
            </a:extLst>
          </p:cNvPr>
          <p:cNvSpPr txBox="1">
            <a:spLocks/>
          </p:cNvSpPr>
          <p:nvPr/>
        </p:nvSpPr>
        <p:spPr>
          <a:xfrm>
            <a:off x="1208417" y="3737479"/>
            <a:ext cx="2414548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Xử lý range query tốt</a:t>
            </a:r>
          </a:p>
        </p:txBody>
      </p:sp>
      <p:sp>
        <p:nvSpPr>
          <p:cNvPr id="11" name="Google Shape;702;p33">
            <a:extLst>
              <a:ext uri="{FF2B5EF4-FFF2-40B4-BE49-F238E27FC236}">
                <a16:creationId xmlns:a16="http://schemas.microsoft.com/office/drawing/2014/main" id="{829512F7-756B-0255-051B-E623BD8E52D8}"/>
              </a:ext>
            </a:extLst>
          </p:cNvPr>
          <p:cNvSpPr/>
          <p:nvPr/>
        </p:nvSpPr>
        <p:spPr>
          <a:xfrm>
            <a:off x="1027528" y="38710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6" name="Picture 6" descr="The multi-level index structure | Download Scientific Diagram">
            <a:extLst>
              <a:ext uri="{FF2B5EF4-FFF2-40B4-BE49-F238E27FC236}">
                <a16:creationId xmlns:a16="http://schemas.microsoft.com/office/drawing/2014/main" id="{DEB9D297-4CDE-2A9C-CEFF-CEDC80277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965" y="1385150"/>
            <a:ext cx="3290454" cy="313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614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662017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 TREE INDEX .VS HASH INDEX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7813964" y="8331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5;p33">
            <a:extLst>
              <a:ext uri="{FF2B5EF4-FFF2-40B4-BE49-F238E27FC236}">
                <a16:creationId xmlns:a16="http://schemas.microsoft.com/office/drawing/2014/main" id="{001FCEFB-2E21-B2C4-FEC2-CA82A071DF5B}"/>
              </a:ext>
            </a:extLst>
          </p:cNvPr>
          <p:cNvSpPr/>
          <p:nvPr/>
        </p:nvSpPr>
        <p:spPr>
          <a:xfrm>
            <a:off x="5281983" y="1708207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01;p33">
            <a:extLst>
              <a:ext uri="{FF2B5EF4-FFF2-40B4-BE49-F238E27FC236}">
                <a16:creationId xmlns:a16="http://schemas.microsoft.com/office/drawing/2014/main" id="{21C0E68C-9FA6-84A0-1BB3-9024154DB5AD}"/>
              </a:ext>
            </a:extLst>
          </p:cNvPr>
          <p:cNvSpPr txBox="1">
            <a:spLocks/>
          </p:cNvSpPr>
          <p:nvPr/>
        </p:nvSpPr>
        <p:spPr>
          <a:xfrm>
            <a:off x="5437907" y="1620830"/>
            <a:ext cx="3126023" cy="5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Chậm hơn vì phải qua nhiều node​</a:t>
            </a:r>
            <a:r>
              <a:rPr lang="en-US" sz="1400"/>
              <a:t>.</a:t>
            </a:r>
            <a:endParaRPr lang="vi-VN" sz="1400"/>
          </a:p>
        </p:txBody>
      </p:sp>
      <p:cxnSp>
        <p:nvCxnSpPr>
          <p:cNvPr id="18" name="Google Shape;592;p29">
            <a:extLst>
              <a:ext uri="{FF2B5EF4-FFF2-40B4-BE49-F238E27FC236}">
                <a16:creationId xmlns:a16="http://schemas.microsoft.com/office/drawing/2014/main" id="{07C97D18-00E9-6951-6D44-F05B93D9E7E6}"/>
              </a:ext>
            </a:extLst>
          </p:cNvPr>
          <p:cNvCxnSpPr>
            <a:cxnSpLocks/>
          </p:cNvCxnSpPr>
          <p:nvPr/>
        </p:nvCxnSpPr>
        <p:spPr>
          <a:xfrm>
            <a:off x="2626542" y="1219200"/>
            <a:ext cx="3850458" cy="3366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705;p33">
            <a:extLst>
              <a:ext uri="{FF2B5EF4-FFF2-40B4-BE49-F238E27FC236}">
                <a16:creationId xmlns:a16="http://schemas.microsoft.com/office/drawing/2014/main" id="{6D101171-588D-DA12-FBD9-140FF0F161F9}"/>
              </a:ext>
            </a:extLst>
          </p:cNvPr>
          <p:cNvSpPr/>
          <p:nvPr/>
        </p:nvSpPr>
        <p:spPr>
          <a:xfrm>
            <a:off x="5281983" y="236447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01;p33">
            <a:extLst>
              <a:ext uri="{FF2B5EF4-FFF2-40B4-BE49-F238E27FC236}">
                <a16:creationId xmlns:a16="http://schemas.microsoft.com/office/drawing/2014/main" id="{38BB40EC-18EB-3FFD-2B70-BAA3A0CE23CE}"/>
              </a:ext>
            </a:extLst>
          </p:cNvPr>
          <p:cNvSpPr txBox="1">
            <a:spLocks/>
          </p:cNvSpPr>
          <p:nvPr/>
        </p:nvSpPr>
        <p:spPr>
          <a:xfrm>
            <a:off x="5437907" y="2277099"/>
            <a:ext cx="3126023" cy="509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Xử lý query lẻ tốt hơn</a:t>
            </a:r>
            <a:r>
              <a:rPr lang="vi-VN" sz="1400"/>
              <a:t>​</a:t>
            </a:r>
            <a:r>
              <a:rPr lang="en-US" sz="1400"/>
              <a:t>.</a:t>
            </a:r>
            <a:endParaRPr lang="vi-VN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701;p33">
                <a:extLst>
                  <a:ext uri="{FF2B5EF4-FFF2-40B4-BE49-F238E27FC236}">
                    <a16:creationId xmlns:a16="http://schemas.microsoft.com/office/drawing/2014/main" id="{4DB8E239-DD9E-E8F3-B1D8-825B746840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8416" y="1551558"/>
                <a:ext cx="3126023" cy="4005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Maven Pro"/>
                  <a:buChar char="●"/>
                  <a:defRPr sz="18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Maven Pro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Maven Pro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Font typeface="Maven Pro"/>
                  <a:buNone/>
                </a:pPr>
                <a:r>
                  <a:rPr lang="vi-VN" sz="1400"/>
                  <a:t>Có thể sử dụng cho toán từ tìm kiếm 1 khoảng giá trị như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vi-VN" sz="1400" i="1" smtClean="0"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≥, ≤</m:t>
                    </m:r>
                  </m:oMath>
                </a14:m>
                <a:endParaRPr lang="en-US" sz="1400"/>
              </a:p>
            </p:txBody>
          </p:sp>
        </mc:Choice>
        <mc:Fallback xmlns="">
          <p:sp>
            <p:nvSpPr>
              <p:cNvPr id="6" name="Google Shape;701;p33">
                <a:extLst>
                  <a:ext uri="{FF2B5EF4-FFF2-40B4-BE49-F238E27FC236}">
                    <a16:creationId xmlns:a16="http://schemas.microsoft.com/office/drawing/2014/main" id="{4DB8E239-DD9E-E8F3-B1D8-825B74684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8416" y="1551558"/>
                <a:ext cx="3126023" cy="400537"/>
              </a:xfrm>
              <a:prstGeom prst="rect">
                <a:avLst/>
              </a:prstGeom>
              <a:blipFill>
                <a:blip r:embed="rId3"/>
                <a:stretch>
                  <a:fillRect l="-585" b="-5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702;p33">
            <a:extLst>
              <a:ext uri="{FF2B5EF4-FFF2-40B4-BE49-F238E27FC236}">
                <a16:creationId xmlns:a16="http://schemas.microsoft.com/office/drawing/2014/main" id="{B9DF4953-819A-0A54-0CB4-793806498615}"/>
              </a:ext>
            </a:extLst>
          </p:cNvPr>
          <p:cNvSpPr/>
          <p:nvPr/>
        </p:nvSpPr>
        <p:spPr>
          <a:xfrm>
            <a:off x="1027530" y="167364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01;p33">
            <a:extLst>
              <a:ext uri="{FF2B5EF4-FFF2-40B4-BE49-F238E27FC236}">
                <a16:creationId xmlns:a16="http://schemas.microsoft.com/office/drawing/2014/main" id="{3029DD42-6F08-BAEE-A748-749D5D775CE2}"/>
              </a:ext>
            </a:extLst>
          </p:cNvPr>
          <p:cNvSpPr txBox="1">
            <a:spLocks/>
          </p:cNvSpPr>
          <p:nvPr/>
        </p:nvSpPr>
        <p:spPr>
          <a:xfrm>
            <a:off x="1183453" y="2278068"/>
            <a:ext cx="3126023" cy="5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Tối ưu hóa toán tử ORDER BY</a:t>
            </a:r>
          </a:p>
        </p:txBody>
      </p:sp>
      <p:sp>
        <p:nvSpPr>
          <p:cNvPr id="9" name="Google Shape;702;p33">
            <a:extLst>
              <a:ext uri="{FF2B5EF4-FFF2-40B4-BE49-F238E27FC236}">
                <a16:creationId xmlns:a16="http://schemas.microsoft.com/office/drawing/2014/main" id="{0142A5EC-5ED3-C2D1-D746-331A18684141}"/>
              </a:ext>
            </a:extLst>
          </p:cNvPr>
          <p:cNvSpPr/>
          <p:nvPr/>
        </p:nvSpPr>
        <p:spPr>
          <a:xfrm>
            <a:off x="1027529" y="2377712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01;p33">
            <a:extLst>
              <a:ext uri="{FF2B5EF4-FFF2-40B4-BE49-F238E27FC236}">
                <a16:creationId xmlns:a16="http://schemas.microsoft.com/office/drawing/2014/main" id="{83F683DF-7CFB-878F-B4D4-3A4F669BA128}"/>
              </a:ext>
            </a:extLst>
          </p:cNvPr>
          <p:cNvSpPr txBox="1">
            <a:spLocks/>
          </p:cNvSpPr>
          <p:nvPr/>
        </p:nvSpPr>
        <p:spPr>
          <a:xfrm>
            <a:off x="1208417" y="3013911"/>
            <a:ext cx="3017220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Một phần của khóa cũng có thể được sử dụng để tìm kiếm​</a:t>
            </a:r>
            <a:endParaRPr lang="en-US" sz="1400"/>
          </a:p>
        </p:txBody>
      </p:sp>
      <p:sp>
        <p:nvSpPr>
          <p:cNvPr id="16" name="Google Shape;702;p33">
            <a:extLst>
              <a:ext uri="{FF2B5EF4-FFF2-40B4-BE49-F238E27FC236}">
                <a16:creationId xmlns:a16="http://schemas.microsoft.com/office/drawing/2014/main" id="{19B78FC8-D6B2-7903-ADAA-776DB3D8A73E}"/>
              </a:ext>
            </a:extLst>
          </p:cNvPr>
          <p:cNvSpPr/>
          <p:nvPr/>
        </p:nvSpPr>
        <p:spPr>
          <a:xfrm>
            <a:off x="1027528" y="311978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01;p33">
            <a:extLst>
              <a:ext uri="{FF2B5EF4-FFF2-40B4-BE49-F238E27FC236}">
                <a16:creationId xmlns:a16="http://schemas.microsoft.com/office/drawing/2014/main" id="{9F48E07C-7919-7A1B-3758-194E8CA5170C}"/>
              </a:ext>
            </a:extLst>
          </p:cNvPr>
          <p:cNvSpPr txBox="1">
            <a:spLocks/>
          </p:cNvSpPr>
          <p:nvPr/>
        </p:nvSpPr>
        <p:spPr>
          <a:xfrm>
            <a:off x="1208417" y="3737479"/>
            <a:ext cx="2414548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Xử lý range query tốt hơn</a:t>
            </a:r>
          </a:p>
        </p:txBody>
      </p:sp>
      <p:sp>
        <p:nvSpPr>
          <p:cNvPr id="19" name="Google Shape;702;p33">
            <a:extLst>
              <a:ext uri="{FF2B5EF4-FFF2-40B4-BE49-F238E27FC236}">
                <a16:creationId xmlns:a16="http://schemas.microsoft.com/office/drawing/2014/main" id="{1F6A7EAF-035D-B4F8-6CDC-190F81F3081A}"/>
              </a:ext>
            </a:extLst>
          </p:cNvPr>
          <p:cNvSpPr/>
          <p:nvPr/>
        </p:nvSpPr>
        <p:spPr>
          <a:xfrm>
            <a:off x="1027528" y="3871056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F9B6551-B1B1-B3BB-2CC1-DDFD7BCD44B5}"/>
              </a:ext>
            </a:extLst>
          </p:cNvPr>
          <p:cNvSpPr txBox="1"/>
          <p:nvPr/>
        </p:nvSpPr>
        <p:spPr>
          <a:xfrm>
            <a:off x="857250" y="516193"/>
            <a:ext cx="580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vi-VN" sz="1800" b="1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8892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18824" y="1104211"/>
            <a:ext cx="6183758" cy="1001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B</a:t>
            </a:r>
            <a:r>
              <a:rPr lang="en-US"/>
              <a:t> </a:t>
            </a:r>
            <a:r>
              <a:rPr lang="vi-VN"/>
              <a:t>Tree là một cây</a:t>
            </a:r>
            <a:r>
              <a:rPr lang="en-US"/>
              <a:t> tìm kiếm nhiều nhánh</a:t>
            </a:r>
            <a:r>
              <a:rPr lang="vi-VN"/>
              <a:t> tự cân bằng.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Một Node B Tree có thể chứa nhiều khóa theo thứ tự.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Các node lá của B Tree phải cùng mức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4" y="411675"/>
            <a:ext cx="603828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TỔNG QUAN B TREE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B-tree">
            <a:extLst>
              <a:ext uri="{FF2B5EF4-FFF2-40B4-BE49-F238E27FC236}">
                <a16:creationId xmlns:a16="http://schemas.microsoft.com/office/drawing/2014/main" id="{73689EF1-73D8-629B-FB45-586BED019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49" y="2341800"/>
            <a:ext cx="6262255" cy="230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523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2"/>
          <p:cNvSpPr txBox="1">
            <a:spLocks noGrp="1"/>
          </p:cNvSpPr>
          <p:nvPr>
            <p:ph type="ctrTitle"/>
          </p:nvPr>
        </p:nvSpPr>
        <p:spPr>
          <a:xfrm>
            <a:off x="1950000" y="1992475"/>
            <a:ext cx="3342351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 &amp; DEMO</a:t>
            </a: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title" idx="2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32"/>
          <p:cNvSpPr/>
          <p:nvPr/>
        </p:nvSpPr>
        <p:spPr>
          <a:xfrm>
            <a:off x="1370476" y="3869000"/>
            <a:ext cx="6279992" cy="104326"/>
          </a:xfrm>
          <a:custGeom>
            <a:avLst/>
            <a:gdLst/>
            <a:ahLst/>
            <a:cxnLst/>
            <a:rect l="l" t="t" r="r" b="b"/>
            <a:pathLst>
              <a:path w="143387" h="2382" extrusionOk="0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1369950" y="3869000"/>
            <a:ext cx="5074478" cy="104326"/>
          </a:xfrm>
          <a:custGeom>
            <a:avLst/>
            <a:gdLst/>
            <a:ahLst/>
            <a:cxnLst/>
            <a:rect l="l" t="t" r="r" b="b"/>
            <a:pathLst>
              <a:path w="87904" h="2382" extrusionOk="0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3" name="Google Shape;693;p32"/>
          <p:cNvCxnSpPr>
            <a:stCxn id="68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w="19050" cap="flat" cmpd="sng">
            <a:solidFill>
              <a:srgbClr val="E898A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93" name="Google Shape;13793;p6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03" name="Google Shape;603;p30"/>
              <p:cNvSpPr txBox="1">
                <a:spLocks noGrp="1"/>
              </p:cNvSpPr>
              <p:nvPr>
                <p:ph type="subTitle" idx="7"/>
              </p:nvPr>
            </p:nvSpPr>
            <p:spPr>
              <a:xfrm>
                <a:off x="6054555" y="3391643"/>
                <a:ext cx="2653027" cy="100301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vi-VN"/>
                  <a:t>Các khóa trong cây con thứ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vi-VN"/>
                  <a:t> đều nhỏ hơn khóa i, các khóa trong cây con thứ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vi-VN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vi-VN"/>
                  <a:t> đều lớn hơn khóa </a:t>
                </a:r>
                <a14:m>
                  <m:oMath xmlns:m="http://schemas.openxmlformats.org/officeDocument/2006/math">
                    <m:r>
                      <a:rPr lang="vi-VN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vi-VN"/>
                  <a:t>​</a:t>
                </a:r>
              </a:p>
            </p:txBody>
          </p:sp>
        </mc:Choice>
        <mc:Fallback xmlns="">
          <p:sp>
            <p:nvSpPr>
              <p:cNvPr id="603" name="Google Shape;603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7"/>
              </p:nvPr>
            </p:nvSpPr>
            <p:spPr>
              <a:xfrm>
                <a:off x="6054555" y="3391643"/>
                <a:ext cx="2653027" cy="1003016"/>
              </a:xfrm>
              <a:prstGeom prst="rect">
                <a:avLst/>
              </a:prstGeom>
              <a:blipFill>
                <a:blip r:embed="rId3"/>
                <a:stretch>
                  <a:fillRect r="-460" b="-424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5" name="Google Shape;605;p30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900545" y="2170300"/>
                <a:ext cx="2300995" cy="644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/>
                  <a:t>Mỗi node có tối đa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it-IT"/>
                  <a:t> node con và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it-IT"/>
                  <a:t> khóa​</a:t>
                </a:r>
              </a:p>
            </p:txBody>
          </p:sp>
        </mc:Choice>
        <mc:Fallback xmlns="">
          <p:sp>
            <p:nvSpPr>
              <p:cNvPr id="605" name="Google Shape;605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00545" y="2170300"/>
                <a:ext cx="2300995" cy="644700"/>
              </a:xfrm>
              <a:prstGeom prst="rect">
                <a:avLst/>
              </a:prstGeom>
              <a:blipFill>
                <a:blip r:embed="rId4"/>
                <a:stretch>
                  <a:fillRect l="-531" r="-26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6" name="Google Shape;606;p30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6054555" y="2170300"/>
                <a:ext cx="2188900" cy="644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Mỗi node có 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tối thiểu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r>
                  <a:rPr lang="en-US"/>
                  <a:t> khóa</a:t>
                </a:r>
              </a:p>
            </p:txBody>
          </p:sp>
        </mc:Choice>
        <mc:Fallback xmlns="">
          <p:sp>
            <p:nvSpPr>
              <p:cNvPr id="606" name="Google Shape;606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6054555" y="2170300"/>
                <a:ext cx="2188900" cy="644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7" name="Google Shape;607;p30"/>
          <p:cNvSpPr txBox="1">
            <a:spLocks noGrp="1"/>
          </p:cNvSpPr>
          <p:nvPr>
            <p:ph type="subTitle" idx="5"/>
          </p:nvPr>
        </p:nvSpPr>
        <p:spPr>
          <a:xfrm>
            <a:off x="810491" y="3575911"/>
            <a:ext cx="239105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Số node con bằng số khóa cộng với 1 (trừ node lá)​</a:t>
            </a:r>
          </a:p>
        </p:txBody>
      </p:sp>
      <p:sp>
        <p:nvSpPr>
          <p:cNvPr id="609" name="Google Shape;609;p30"/>
          <p:cNvSpPr/>
          <p:nvPr/>
        </p:nvSpPr>
        <p:spPr>
          <a:xfrm>
            <a:off x="3510825" y="2117321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0"/>
          <p:cNvSpPr/>
          <p:nvPr/>
        </p:nvSpPr>
        <p:spPr>
          <a:xfrm>
            <a:off x="3510825" y="3525721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4909275" y="2117321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0"/>
          <p:cNvSpPr/>
          <p:nvPr/>
        </p:nvSpPr>
        <p:spPr>
          <a:xfrm>
            <a:off x="4909275" y="3525721"/>
            <a:ext cx="723900" cy="72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" name="Google Shape;613;p30"/>
          <p:cNvCxnSpPr>
            <a:stCxn id="609" idx="3"/>
            <a:endCxn id="611" idx="1"/>
          </p:cNvCxnSpPr>
          <p:nvPr/>
        </p:nvCxnSpPr>
        <p:spPr>
          <a:xfrm>
            <a:off x="4234725" y="2479271"/>
            <a:ext cx="674700" cy="6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0"/>
          <p:cNvCxnSpPr>
            <a:stCxn id="611" idx="2"/>
            <a:endCxn id="610" idx="0"/>
          </p:cNvCxnSpPr>
          <p:nvPr/>
        </p:nvCxnSpPr>
        <p:spPr>
          <a:xfrm rot="5400000">
            <a:off x="4229775" y="2484371"/>
            <a:ext cx="684600" cy="1398300"/>
          </a:xfrm>
          <a:prstGeom prst="bentConnector3">
            <a:avLst>
              <a:gd name="adj1" fmla="val 4999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0"/>
          <p:cNvCxnSpPr>
            <a:stCxn id="610" idx="3"/>
            <a:endCxn id="612" idx="1"/>
          </p:cNvCxnSpPr>
          <p:nvPr/>
        </p:nvCxnSpPr>
        <p:spPr>
          <a:xfrm>
            <a:off x="4234725" y="3887671"/>
            <a:ext cx="6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" name="Google Shape;616;p30"/>
          <p:cNvGrpSpPr/>
          <p:nvPr/>
        </p:nvGrpSpPr>
        <p:grpSpPr>
          <a:xfrm>
            <a:off x="5072712" y="3656024"/>
            <a:ext cx="402156" cy="456781"/>
            <a:chOff x="5357662" y="4297637"/>
            <a:chExt cx="287275" cy="326296"/>
          </a:xfrm>
        </p:grpSpPr>
        <p:sp>
          <p:nvSpPr>
            <p:cNvPr id="617" name="Google Shape;617;p30"/>
            <p:cNvSpPr/>
            <p:nvPr/>
          </p:nvSpPr>
          <p:spPr>
            <a:xfrm>
              <a:off x="5357662" y="4385545"/>
              <a:ext cx="287275" cy="238388"/>
            </a:xfrm>
            <a:custGeom>
              <a:avLst/>
              <a:gdLst/>
              <a:ahLst/>
              <a:cxnLst/>
              <a:rect l="l" t="t" r="r" b="b"/>
              <a:pathLst>
                <a:path w="9026" h="7490" extrusionOk="0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5377363" y="4576542"/>
              <a:ext cx="62191" cy="10248"/>
            </a:xfrm>
            <a:custGeom>
              <a:avLst/>
              <a:gdLst/>
              <a:ahLst/>
              <a:cxnLst/>
              <a:rect l="l" t="t" r="r" b="b"/>
              <a:pathLst>
                <a:path w="1954" h="322" extrusionOk="0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5470204" y="4495827"/>
              <a:ext cx="62191" cy="10630"/>
            </a:xfrm>
            <a:custGeom>
              <a:avLst/>
              <a:gdLst/>
              <a:ahLst/>
              <a:cxnLst/>
              <a:rect l="l" t="t" r="r" b="b"/>
              <a:pathLst>
                <a:path w="1954" h="334" extrusionOk="0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5562694" y="4409798"/>
              <a:ext cx="62159" cy="10280"/>
            </a:xfrm>
            <a:custGeom>
              <a:avLst/>
              <a:gdLst/>
              <a:ahLst/>
              <a:cxnLst/>
              <a:rect l="l" t="t" r="r" b="b"/>
              <a:pathLst>
                <a:path w="1953" h="323" extrusionOk="0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5358043" y="4297637"/>
              <a:ext cx="238388" cy="237624"/>
            </a:xfrm>
            <a:custGeom>
              <a:avLst/>
              <a:gdLst/>
              <a:ahLst/>
              <a:cxnLst/>
              <a:rect l="l" t="t" r="r" b="b"/>
              <a:pathLst>
                <a:path w="7490" h="7466" extrusionOk="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" name="Google Shape;622;p30"/>
          <p:cNvGrpSpPr/>
          <p:nvPr/>
        </p:nvGrpSpPr>
        <p:grpSpPr>
          <a:xfrm>
            <a:off x="3630590" y="3642215"/>
            <a:ext cx="484361" cy="484405"/>
            <a:chOff x="4890434" y="4287389"/>
            <a:chExt cx="345997" cy="346029"/>
          </a:xfrm>
        </p:grpSpPr>
        <p:sp>
          <p:nvSpPr>
            <p:cNvPr id="623" name="Google Shape;623;p30"/>
            <p:cNvSpPr/>
            <p:nvPr/>
          </p:nvSpPr>
          <p:spPr>
            <a:xfrm>
              <a:off x="5111349" y="4400695"/>
              <a:ext cx="54998" cy="54998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5113640" y="4466642"/>
              <a:ext cx="70498" cy="51179"/>
            </a:xfrm>
            <a:custGeom>
              <a:avLst/>
              <a:gdLst/>
              <a:ahLst/>
              <a:cxnLst/>
              <a:rect l="l" t="t" r="r" b="b"/>
              <a:pathLst>
                <a:path w="2215" h="1608" extrusionOk="0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4943490" y="4467023"/>
              <a:ext cx="70880" cy="51179"/>
            </a:xfrm>
            <a:custGeom>
              <a:avLst/>
              <a:gdLst/>
              <a:ahLst/>
              <a:cxnLst/>
              <a:rect l="l" t="t" r="r" b="b"/>
              <a:pathLst>
                <a:path w="2227" h="1608" extrusionOk="0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4961282" y="4400695"/>
              <a:ext cx="54616" cy="54998"/>
            </a:xfrm>
            <a:custGeom>
              <a:avLst/>
              <a:gdLst/>
              <a:ahLst/>
              <a:cxnLst/>
              <a:rect l="l" t="t" r="r" b="b"/>
              <a:pathLst>
                <a:path w="1716" h="1728" extrusionOk="0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5028374" y="4386691"/>
              <a:ext cx="71262" cy="70880"/>
            </a:xfrm>
            <a:custGeom>
              <a:avLst/>
              <a:gdLst/>
              <a:ahLst/>
              <a:cxnLst/>
              <a:rect l="l" t="t" r="r" b="b"/>
              <a:pathLst>
                <a:path w="2239" h="2227" extrusionOk="0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5004122" y="4468901"/>
              <a:ext cx="120149" cy="65596"/>
            </a:xfrm>
            <a:custGeom>
              <a:avLst/>
              <a:gdLst/>
              <a:ahLst/>
              <a:cxnLst/>
              <a:rect l="l" t="t" r="r" b="b"/>
              <a:pathLst>
                <a:path w="3775" h="2061" extrusionOk="0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890434" y="4287389"/>
              <a:ext cx="345997" cy="346029"/>
            </a:xfrm>
            <a:custGeom>
              <a:avLst/>
              <a:gdLst/>
              <a:ahLst/>
              <a:cxnLst/>
              <a:rect l="l" t="t" r="r" b="b"/>
              <a:pathLst>
                <a:path w="10871" h="10872" extrusionOk="0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0"/>
          <p:cNvGrpSpPr/>
          <p:nvPr/>
        </p:nvGrpSpPr>
        <p:grpSpPr>
          <a:xfrm>
            <a:off x="5029465" y="2260153"/>
            <a:ext cx="488638" cy="438246"/>
            <a:chOff x="5778676" y="3826972"/>
            <a:chExt cx="349052" cy="313055"/>
          </a:xfrm>
        </p:grpSpPr>
        <p:sp>
          <p:nvSpPr>
            <p:cNvPr id="631" name="Google Shape;631;p30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0"/>
          <p:cNvGrpSpPr/>
          <p:nvPr/>
        </p:nvGrpSpPr>
        <p:grpSpPr>
          <a:xfrm>
            <a:off x="3630860" y="2233699"/>
            <a:ext cx="483826" cy="491133"/>
            <a:chOff x="4874902" y="3808799"/>
            <a:chExt cx="345615" cy="350835"/>
          </a:xfrm>
        </p:grpSpPr>
        <p:sp>
          <p:nvSpPr>
            <p:cNvPr id="637" name="Google Shape;637;p30"/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507;p28">
            <a:extLst>
              <a:ext uri="{FF2B5EF4-FFF2-40B4-BE49-F238E27FC236}">
                <a16:creationId xmlns:a16="http://schemas.microsoft.com/office/drawing/2014/main" id="{144BCE79-BB93-4FBD-CB15-DF2EEBA771F7}"/>
              </a:ext>
            </a:extLst>
          </p:cNvPr>
          <p:cNvSpPr txBox="1">
            <a:spLocks/>
          </p:cNvSpPr>
          <p:nvPr/>
        </p:nvSpPr>
        <p:spPr>
          <a:xfrm>
            <a:off x="618824" y="411675"/>
            <a:ext cx="603828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l"/>
            <a:r>
              <a:rPr lang="en-US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CÁC TÍNH CHẤT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506;p28">
                <a:extLst>
                  <a:ext uri="{FF2B5EF4-FFF2-40B4-BE49-F238E27FC236}">
                    <a16:creationId xmlns:a16="http://schemas.microsoft.com/office/drawing/2014/main" id="{81C237C9-17AB-AE7C-DBD6-4491BAFC08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8824" y="1104212"/>
                <a:ext cx="5844321" cy="4757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400" b="0" i="0" u="none" strike="noStrike" cap="none">
                    <a:solidFill>
                      <a:schemeClr val="lt1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Maven Pro"/>
                  <a:buNone/>
                  <a:defRPr sz="1000" b="0" i="0" u="none" strike="noStrike" cap="none">
                    <a:solidFill>
                      <a:srgbClr val="000000"/>
                    </a:solidFill>
                    <a:latin typeface="Maven Pro"/>
                    <a:ea typeface="Maven Pro"/>
                    <a:cs typeface="Maven Pro"/>
                    <a:sym typeface="Maven Pro"/>
                  </a:defRPr>
                </a:lvl9pPr>
              </a:lstStyle>
              <a:p>
                <a:pPr marL="0" indent="0" algn="l"/>
                <a:r>
                  <a:rPr lang="vi-VN" sz="1600"/>
                  <a:t>Khi sử dụng B</a:t>
                </a:r>
                <a:r>
                  <a:rPr lang="en-US" sz="1600"/>
                  <a:t> </a:t>
                </a:r>
                <a:r>
                  <a:rPr lang="vi-VN" sz="1600"/>
                  <a:t>tree, ta định trước một số nguyên </a:t>
                </a:r>
                <a14:m>
                  <m:oMath xmlns:m="http://schemas.openxmlformats.org/officeDocument/2006/math">
                    <m:r>
                      <a:rPr lang="vi-VN" sz="160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vi-VN" sz="1600"/>
                  <a:t> gọi là bậc</a:t>
                </a:r>
                <a:r>
                  <a:rPr lang="en-US" sz="1600"/>
                  <a:t> (max degree) </a:t>
                </a:r>
                <a:r>
                  <a:rPr lang="vi-VN" sz="1600"/>
                  <a:t> của cây</a:t>
                </a:r>
              </a:p>
              <a:p>
                <a:pPr marL="0" indent="0" algn="l"/>
                <a:endParaRPr lang="en-US"/>
              </a:p>
            </p:txBody>
          </p:sp>
        </mc:Choice>
        <mc:Fallback xmlns="">
          <p:sp>
            <p:nvSpPr>
              <p:cNvPr id="5" name="Google Shape;506;p28">
                <a:extLst>
                  <a:ext uri="{FF2B5EF4-FFF2-40B4-BE49-F238E27FC236}">
                    <a16:creationId xmlns:a16="http://schemas.microsoft.com/office/drawing/2014/main" id="{81C237C9-17AB-AE7C-DBD6-4491BAFC0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24" y="1104212"/>
                <a:ext cx="5844321" cy="475740"/>
              </a:xfrm>
              <a:prstGeom prst="rect">
                <a:avLst/>
              </a:prstGeom>
              <a:blipFill>
                <a:blip r:embed="rId6"/>
                <a:stretch>
                  <a:fillRect l="-626" r="-731" b="-487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151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7" name="Google Shape;507;p28"/>
              <p:cNvSpPr txBox="1">
                <a:spLocks noGrp="1"/>
              </p:cNvSpPr>
              <p:nvPr>
                <p:ph type="ctrTitle"/>
              </p:nvPr>
            </p:nvSpPr>
            <p:spPr>
              <a:xfrm>
                <a:off x="618824" y="411675"/>
                <a:ext cx="6038285" cy="577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Chọn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JetBrains Mono" panose="02000009000000000000" pitchFamily="49" charset="0"/>
                        <a:cs typeface="JetBrains Mono" panose="02000009000000000000" pitchFamily="49" charset="0"/>
                      </a:rPr>
                      <m:t>𝑚</m:t>
                    </m:r>
                  </m:oMath>
                </a14:m>
                <a:r>
                  <a:rPr lang="en-US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 như thế nào ?</a:t>
                </a:r>
                <a:endParaRPr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endParaRPr>
              </a:p>
            </p:txBody>
          </p:sp>
        </mc:Choice>
        <mc:Fallback xmlns="">
          <p:sp>
            <p:nvSpPr>
              <p:cNvPr id="507" name="Google Shape;507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618824" y="411675"/>
                <a:ext cx="6038285" cy="577800"/>
              </a:xfrm>
              <a:prstGeom prst="rect">
                <a:avLst/>
              </a:prstGeom>
              <a:blipFill>
                <a:blip r:embed="rId3"/>
                <a:stretch>
                  <a:fillRect l="-2424" t="-17021" b="-2553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588;p49">
            <a:extLst>
              <a:ext uri="{FF2B5EF4-FFF2-40B4-BE49-F238E27FC236}">
                <a16:creationId xmlns:a16="http://schemas.microsoft.com/office/drawing/2014/main" id="{759CCB3A-C21D-CB61-C611-D76FBAED39C8}"/>
              </a:ext>
            </a:extLst>
          </p:cNvPr>
          <p:cNvSpPr txBox="1">
            <a:spLocks/>
          </p:cNvSpPr>
          <p:nvPr/>
        </p:nvSpPr>
        <p:spPr>
          <a:xfrm>
            <a:off x="618824" y="1218136"/>
            <a:ext cx="4181776" cy="17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vi-VN">
                <a:solidFill>
                  <a:schemeClr val="hlink"/>
                </a:solidFill>
                <a:uFill>
                  <a:noFill/>
                </a:uFill>
                <a:latin typeface="Maven Pro" panose="020B0604020202020204" charset="0"/>
              </a:rPr>
              <a:t>Khi m lớn, cây sẽ thấp hơn, có thể giúp việc tìm kiếm hiểu quả hơn, các node tốn nhiều bộ nhớ hơn.​</a:t>
            </a:r>
            <a:endParaRPr lang="en-US">
              <a:solidFill>
                <a:schemeClr val="hlink"/>
              </a:solidFill>
              <a:uFill>
                <a:noFill/>
              </a:uFill>
              <a:latin typeface="Maven Pro" panose="020B0604020202020204" charset="0"/>
            </a:endParaRPr>
          </a:p>
          <a:p>
            <a:pPr marL="241300" indent="-215900">
              <a:spcBef>
                <a:spcPts val="300"/>
              </a:spcBef>
              <a:buClr>
                <a:schemeClr val="accent3"/>
              </a:buClr>
              <a:buSzPts val="1400"/>
              <a:buFont typeface="Maven Pro"/>
              <a:buChar char="●"/>
            </a:pPr>
            <a:r>
              <a:rPr lang="vi-VN">
                <a:solidFill>
                  <a:schemeClr val="hlink"/>
                </a:solidFill>
                <a:uFill>
                  <a:noFill/>
                </a:uFill>
                <a:latin typeface="Maven Pro" panose="020B0604020202020204" charset="0"/>
              </a:rPr>
              <a:t>Nên chọn m phù hợp với disk block size, nghĩa là để dữ liệu tối đa trên 1 node gần bằng với </a:t>
            </a:r>
            <a:r>
              <a:rPr lang="en-US">
                <a:solidFill>
                  <a:schemeClr val="hlink"/>
                </a:solidFill>
                <a:uFill>
                  <a:noFill/>
                </a:uFill>
                <a:latin typeface="Maven Pro" panose="020B0604020202020204" charset="0"/>
              </a:rPr>
              <a:t>bội số </a:t>
            </a:r>
            <a:r>
              <a:rPr lang="vi-VN">
                <a:solidFill>
                  <a:schemeClr val="hlink"/>
                </a:solidFill>
                <a:uFill>
                  <a:noFill/>
                </a:uFill>
                <a:latin typeface="Maven Pro" panose="020B0604020202020204" charset="0"/>
              </a:rPr>
              <a:t>kích thước 1 block</a:t>
            </a:r>
            <a:r>
              <a:rPr lang="en-US">
                <a:solidFill>
                  <a:schemeClr val="hlink"/>
                </a:solidFill>
                <a:uFill>
                  <a:noFill/>
                </a:uFill>
                <a:latin typeface="Maven Pro" panose="020B0604020202020204" charset="0"/>
              </a:rPr>
              <a:t>.</a:t>
            </a:r>
            <a:endParaRPr lang="vi-VN">
              <a:solidFill>
                <a:schemeClr val="hlink"/>
              </a:solidFill>
              <a:uFill>
                <a:noFill/>
              </a:uFill>
              <a:latin typeface="Maven Pro" panose="020B0604020202020204" charset="0"/>
            </a:endParaRPr>
          </a:p>
        </p:txBody>
      </p:sp>
      <p:sp>
        <p:nvSpPr>
          <p:cNvPr id="7" name="Google Shape;671;p31">
            <a:extLst>
              <a:ext uri="{FF2B5EF4-FFF2-40B4-BE49-F238E27FC236}">
                <a16:creationId xmlns:a16="http://schemas.microsoft.com/office/drawing/2014/main" id="{E3DBF3C7-6F2F-24C1-AF20-D1A915F64424}"/>
              </a:ext>
            </a:extLst>
          </p:cNvPr>
          <p:cNvSpPr/>
          <p:nvPr/>
        </p:nvSpPr>
        <p:spPr>
          <a:xfrm>
            <a:off x="5150784" y="3998343"/>
            <a:ext cx="1619169" cy="181515"/>
          </a:xfrm>
          <a:custGeom>
            <a:avLst/>
            <a:gdLst/>
            <a:ahLst/>
            <a:cxnLst/>
            <a:rect l="l" t="t" r="r" b="b"/>
            <a:pathLst>
              <a:path w="21095" h="1488" extrusionOk="0">
                <a:moveTo>
                  <a:pt x="744" y="1"/>
                </a:moveTo>
                <a:cubicBezTo>
                  <a:pt x="341" y="1"/>
                  <a:pt x="1" y="341"/>
                  <a:pt x="1" y="744"/>
                </a:cubicBezTo>
                <a:cubicBezTo>
                  <a:pt x="1" y="1147"/>
                  <a:pt x="341" y="1488"/>
                  <a:pt x="744" y="1488"/>
                </a:cubicBezTo>
                <a:lnTo>
                  <a:pt x="20351" y="1488"/>
                </a:lnTo>
                <a:cubicBezTo>
                  <a:pt x="20754" y="1488"/>
                  <a:pt x="21094" y="1147"/>
                  <a:pt x="21094" y="744"/>
                </a:cubicBezTo>
                <a:cubicBezTo>
                  <a:pt x="21094" y="341"/>
                  <a:pt x="20754" y="1"/>
                  <a:pt x="203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73;p31">
            <a:extLst>
              <a:ext uri="{FF2B5EF4-FFF2-40B4-BE49-F238E27FC236}">
                <a16:creationId xmlns:a16="http://schemas.microsoft.com/office/drawing/2014/main" id="{EED081F7-79C5-0E20-654C-355D621F60D9}"/>
              </a:ext>
            </a:extLst>
          </p:cNvPr>
          <p:cNvSpPr/>
          <p:nvPr/>
        </p:nvSpPr>
        <p:spPr>
          <a:xfrm>
            <a:off x="5148495" y="3196076"/>
            <a:ext cx="1501628" cy="181514"/>
          </a:xfrm>
          <a:custGeom>
            <a:avLst/>
            <a:gdLst/>
            <a:ahLst/>
            <a:cxnLst/>
            <a:rect l="l" t="t" r="r" b="b"/>
            <a:pathLst>
              <a:path w="13458" h="1476" extrusionOk="0">
                <a:moveTo>
                  <a:pt x="744" y="1"/>
                </a:moveTo>
                <a:cubicBezTo>
                  <a:pt x="328" y="1"/>
                  <a:pt x="0" y="329"/>
                  <a:pt x="0" y="744"/>
                </a:cubicBezTo>
                <a:cubicBezTo>
                  <a:pt x="0" y="1148"/>
                  <a:pt x="328" y="1475"/>
                  <a:pt x="744" y="1475"/>
                </a:cubicBezTo>
                <a:lnTo>
                  <a:pt x="12714" y="1475"/>
                </a:lnTo>
                <a:cubicBezTo>
                  <a:pt x="13118" y="1475"/>
                  <a:pt x="13458" y="1148"/>
                  <a:pt x="13458" y="744"/>
                </a:cubicBezTo>
                <a:cubicBezTo>
                  <a:pt x="13458" y="329"/>
                  <a:pt x="13118" y="1"/>
                  <a:pt x="1271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75;p31">
            <a:extLst>
              <a:ext uri="{FF2B5EF4-FFF2-40B4-BE49-F238E27FC236}">
                <a16:creationId xmlns:a16="http://schemas.microsoft.com/office/drawing/2014/main" id="{5B0ADB93-B562-B25A-7001-530095E886FB}"/>
              </a:ext>
            </a:extLst>
          </p:cNvPr>
          <p:cNvSpPr txBox="1">
            <a:spLocks/>
          </p:cNvSpPr>
          <p:nvPr/>
        </p:nvSpPr>
        <p:spPr>
          <a:xfrm>
            <a:off x="3872344" y="3144300"/>
            <a:ext cx="1218819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800">
                <a:solidFill>
                  <a:schemeClr val="accent1"/>
                </a:solidFill>
              </a:rPr>
              <a:t>NODE DATA</a:t>
            </a:r>
          </a:p>
        </p:txBody>
      </p:sp>
      <p:sp>
        <p:nvSpPr>
          <p:cNvPr id="12" name="Google Shape;677;p31">
            <a:extLst>
              <a:ext uri="{FF2B5EF4-FFF2-40B4-BE49-F238E27FC236}">
                <a16:creationId xmlns:a16="http://schemas.microsoft.com/office/drawing/2014/main" id="{442B559A-7510-ADA3-A03D-E07E55CD7730}"/>
              </a:ext>
            </a:extLst>
          </p:cNvPr>
          <p:cNvSpPr txBox="1">
            <a:spLocks/>
          </p:cNvSpPr>
          <p:nvPr/>
        </p:nvSpPr>
        <p:spPr>
          <a:xfrm>
            <a:off x="3429000" y="3946112"/>
            <a:ext cx="1662164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 b="0" i="0" u="none" strike="noStrike" cap="none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pPr algn="r"/>
            <a:r>
              <a:rPr lang="en-US" sz="1800">
                <a:solidFill>
                  <a:schemeClr val="accent2"/>
                </a:solidFill>
              </a:rPr>
              <a:t>DISK BLOCK SIZE</a:t>
            </a:r>
          </a:p>
        </p:txBody>
      </p:sp>
    </p:spTree>
    <p:extLst>
      <p:ext uri="{BB962C8B-B14F-4D97-AF65-F5344CB8AC3E}">
        <p14:creationId xmlns:p14="http://schemas.microsoft.com/office/powerpoint/2010/main" val="255654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3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ƯU NHƯỢC ĐIỂM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701" name="Google Shape;701;p33"/>
          <p:cNvSpPr txBox="1">
            <a:spLocks noGrp="1"/>
          </p:cNvSpPr>
          <p:nvPr>
            <p:ph type="subTitle" idx="4294967295"/>
          </p:nvPr>
        </p:nvSpPr>
        <p:spPr>
          <a:xfrm>
            <a:off x="1021384" y="1581876"/>
            <a:ext cx="3126023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400"/>
              <a:t>Đảm bảo độ phức tạp luôn là O(logn) cho các tác vụ cơ bản.</a:t>
            </a:r>
            <a:endParaRPr lang="en-US" sz="1400"/>
          </a:p>
        </p:txBody>
      </p:sp>
      <p:sp>
        <p:nvSpPr>
          <p:cNvPr id="702" name="Google Shape;702;p33"/>
          <p:cNvSpPr/>
          <p:nvPr/>
        </p:nvSpPr>
        <p:spPr>
          <a:xfrm>
            <a:off x="840498" y="1826038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01;p33">
            <a:extLst>
              <a:ext uri="{FF2B5EF4-FFF2-40B4-BE49-F238E27FC236}">
                <a16:creationId xmlns:a16="http://schemas.microsoft.com/office/drawing/2014/main" id="{A13E7366-2943-7847-7448-7170AA5352FE}"/>
              </a:ext>
            </a:extLst>
          </p:cNvPr>
          <p:cNvSpPr txBox="1">
            <a:spLocks/>
          </p:cNvSpPr>
          <p:nvPr/>
        </p:nvSpPr>
        <p:spPr>
          <a:xfrm>
            <a:off x="1021384" y="2380110"/>
            <a:ext cx="3126023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B Tree tự cân bằng</a:t>
            </a:r>
            <a:r>
              <a:rPr lang="vi-VN" sz="1400"/>
              <a:t>.</a:t>
            </a:r>
            <a:endParaRPr lang="en-US" sz="1400"/>
          </a:p>
        </p:txBody>
      </p:sp>
      <p:sp>
        <p:nvSpPr>
          <p:cNvPr id="4" name="Google Shape;702;p33">
            <a:extLst>
              <a:ext uri="{FF2B5EF4-FFF2-40B4-BE49-F238E27FC236}">
                <a16:creationId xmlns:a16="http://schemas.microsoft.com/office/drawing/2014/main" id="{D62B2968-ADDA-00F4-7546-786377278963}"/>
              </a:ext>
            </a:extLst>
          </p:cNvPr>
          <p:cNvSpPr/>
          <p:nvPr/>
        </p:nvSpPr>
        <p:spPr>
          <a:xfrm>
            <a:off x="840497" y="253011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05;p33">
            <a:extLst>
              <a:ext uri="{FF2B5EF4-FFF2-40B4-BE49-F238E27FC236}">
                <a16:creationId xmlns:a16="http://schemas.microsoft.com/office/drawing/2014/main" id="{8E682376-D169-D126-483F-0257248571ED}"/>
              </a:ext>
            </a:extLst>
          </p:cNvPr>
          <p:cNvSpPr/>
          <p:nvPr/>
        </p:nvSpPr>
        <p:spPr>
          <a:xfrm>
            <a:off x="5041292" y="253703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701;p33">
            <a:extLst>
              <a:ext uri="{FF2B5EF4-FFF2-40B4-BE49-F238E27FC236}">
                <a16:creationId xmlns:a16="http://schemas.microsoft.com/office/drawing/2014/main" id="{53A9F215-5F77-6E3D-499E-B2BA1DFFCF77}"/>
              </a:ext>
            </a:extLst>
          </p:cNvPr>
          <p:cNvSpPr txBox="1">
            <a:spLocks/>
          </p:cNvSpPr>
          <p:nvPr/>
        </p:nvSpPr>
        <p:spPr>
          <a:xfrm>
            <a:off x="1021384" y="3166309"/>
            <a:ext cx="3294307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Hiệu quả cao khi sử dụng lên lượng dữ liệu cực lớn và các bộ nhớ điện tĩnh</a:t>
            </a:r>
            <a:endParaRPr lang="en-US" sz="1400"/>
          </a:p>
        </p:txBody>
      </p:sp>
      <p:sp>
        <p:nvSpPr>
          <p:cNvPr id="11" name="Google Shape;702;p33">
            <a:extLst>
              <a:ext uri="{FF2B5EF4-FFF2-40B4-BE49-F238E27FC236}">
                <a16:creationId xmlns:a16="http://schemas.microsoft.com/office/drawing/2014/main" id="{FD4E6454-458B-2C1E-E623-1941A9BBE4DE}"/>
              </a:ext>
            </a:extLst>
          </p:cNvPr>
          <p:cNvSpPr/>
          <p:nvPr/>
        </p:nvSpPr>
        <p:spPr>
          <a:xfrm>
            <a:off x="840496" y="3272178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01;p33">
            <a:extLst>
              <a:ext uri="{FF2B5EF4-FFF2-40B4-BE49-F238E27FC236}">
                <a16:creationId xmlns:a16="http://schemas.microsoft.com/office/drawing/2014/main" id="{C945356B-AE7F-CF65-4DE3-292862FB9638}"/>
              </a:ext>
            </a:extLst>
          </p:cNvPr>
          <p:cNvSpPr txBox="1">
            <a:spLocks/>
          </p:cNvSpPr>
          <p:nvPr/>
        </p:nvSpPr>
        <p:spPr>
          <a:xfrm>
            <a:off x="5197217" y="2449657"/>
            <a:ext cx="3067020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Chậm hơn các cấu trúc tìm kiếm khác (Hash table) với dữ liệu nhỏ.</a:t>
            </a:r>
            <a:endParaRPr lang="en-US" sz="1400"/>
          </a:p>
        </p:txBody>
      </p:sp>
      <p:sp>
        <p:nvSpPr>
          <p:cNvPr id="13" name="Google Shape;702;p33">
            <a:extLst>
              <a:ext uri="{FF2B5EF4-FFF2-40B4-BE49-F238E27FC236}">
                <a16:creationId xmlns:a16="http://schemas.microsoft.com/office/drawing/2014/main" id="{A5873A1A-461A-A59C-B4ED-B9E6245013F4}"/>
              </a:ext>
            </a:extLst>
          </p:cNvPr>
          <p:cNvSpPr/>
          <p:nvPr/>
        </p:nvSpPr>
        <p:spPr>
          <a:xfrm>
            <a:off x="5126182" y="85059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05;p33">
            <a:extLst>
              <a:ext uri="{FF2B5EF4-FFF2-40B4-BE49-F238E27FC236}">
                <a16:creationId xmlns:a16="http://schemas.microsoft.com/office/drawing/2014/main" id="{001FCEFB-2E21-B2C4-FEC2-CA82A071DF5B}"/>
              </a:ext>
            </a:extLst>
          </p:cNvPr>
          <p:cNvSpPr/>
          <p:nvPr/>
        </p:nvSpPr>
        <p:spPr>
          <a:xfrm>
            <a:off x="5041292" y="177503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01;p33">
            <a:extLst>
              <a:ext uri="{FF2B5EF4-FFF2-40B4-BE49-F238E27FC236}">
                <a16:creationId xmlns:a16="http://schemas.microsoft.com/office/drawing/2014/main" id="{21C0E68C-9FA6-84A0-1BB3-9024154DB5AD}"/>
              </a:ext>
            </a:extLst>
          </p:cNvPr>
          <p:cNvSpPr txBox="1">
            <a:spLocks/>
          </p:cNvSpPr>
          <p:nvPr/>
        </p:nvSpPr>
        <p:spPr>
          <a:xfrm>
            <a:off x="5197217" y="1687657"/>
            <a:ext cx="2698562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Có thể tốn bộ nhớ do sử dụng nhiều con trỏ.</a:t>
            </a:r>
            <a:endParaRPr lang="en-US" sz="1400"/>
          </a:p>
        </p:txBody>
      </p:sp>
      <p:sp>
        <p:nvSpPr>
          <p:cNvPr id="16" name="Google Shape;705;p33">
            <a:extLst>
              <a:ext uri="{FF2B5EF4-FFF2-40B4-BE49-F238E27FC236}">
                <a16:creationId xmlns:a16="http://schemas.microsoft.com/office/drawing/2014/main" id="{75C2F57A-9788-41BD-C2E5-E1E6E5410991}"/>
              </a:ext>
            </a:extLst>
          </p:cNvPr>
          <p:cNvSpPr/>
          <p:nvPr/>
        </p:nvSpPr>
        <p:spPr>
          <a:xfrm>
            <a:off x="5041292" y="328951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01;p33">
            <a:extLst>
              <a:ext uri="{FF2B5EF4-FFF2-40B4-BE49-F238E27FC236}">
                <a16:creationId xmlns:a16="http://schemas.microsoft.com/office/drawing/2014/main" id="{4A7768C6-A3CF-961A-C238-C78727B4B903}"/>
              </a:ext>
            </a:extLst>
          </p:cNvPr>
          <p:cNvSpPr txBox="1">
            <a:spLocks/>
          </p:cNvSpPr>
          <p:nvPr/>
        </p:nvSpPr>
        <p:spPr>
          <a:xfrm>
            <a:off x="5197217" y="3173234"/>
            <a:ext cx="2921547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vi-VN" sz="1400"/>
              <a:t>Không thực hiện tốt range query.</a:t>
            </a:r>
            <a:endParaRPr lang="en-US" sz="1400"/>
          </a:p>
        </p:txBody>
      </p:sp>
      <p:cxnSp>
        <p:nvCxnSpPr>
          <p:cNvPr id="18" name="Google Shape;592;p29">
            <a:extLst>
              <a:ext uri="{FF2B5EF4-FFF2-40B4-BE49-F238E27FC236}">
                <a16:creationId xmlns:a16="http://schemas.microsoft.com/office/drawing/2014/main" id="{07C97D18-00E9-6951-6D44-F05B93D9E7E6}"/>
              </a:ext>
            </a:extLst>
          </p:cNvPr>
          <p:cNvCxnSpPr>
            <a:cxnSpLocks/>
          </p:cNvCxnSpPr>
          <p:nvPr/>
        </p:nvCxnSpPr>
        <p:spPr>
          <a:xfrm>
            <a:off x="2626542" y="1219200"/>
            <a:ext cx="3850458" cy="33665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701;p33">
            <a:extLst>
              <a:ext uri="{FF2B5EF4-FFF2-40B4-BE49-F238E27FC236}">
                <a16:creationId xmlns:a16="http://schemas.microsoft.com/office/drawing/2014/main" id="{797D33D0-9C15-2EEB-19D2-537E133AC80F}"/>
              </a:ext>
            </a:extLst>
          </p:cNvPr>
          <p:cNvSpPr txBox="1">
            <a:spLocks/>
          </p:cNvSpPr>
          <p:nvPr/>
        </p:nvSpPr>
        <p:spPr>
          <a:xfrm>
            <a:off x="1021384" y="3889877"/>
            <a:ext cx="3294307" cy="61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Font typeface="Maven Pro"/>
              <a:buNone/>
            </a:pPr>
            <a:r>
              <a:rPr lang="en-US" sz="1400"/>
              <a:t>Chiều cao cây thấp.</a:t>
            </a:r>
          </a:p>
        </p:txBody>
      </p:sp>
      <p:sp>
        <p:nvSpPr>
          <p:cNvPr id="26" name="Google Shape;702;p33">
            <a:extLst>
              <a:ext uri="{FF2B5EF4-FFF2-40B4-BE49-F238E27FC236}">
                <a16:creationId xmlns:a16="http://schemas.microsoft.com/office/drawing/2014/main" id="{827ECB2B-5B27-1902-B5F8-E3BBCAF64D5A}"/>
              </a:ext>
            </a:extLst>
          </p:cNvPr>
          <p:cNvSpPr/>
          <p:nvPr/>
        </p:nvSpPr>
        <p:spPr>
          <a:xfrm>
            <a:off x="840496" y="4023454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652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4" name="Google Shape;1084;p38"/>
          <p:cNvCxnSpPr/>
          <p:nvPr/>
        </p:nvCxnSpPr>
        <p:spPr>
          <a:xfrm>
            <a:off x="15510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38"/>
          <p:cNvCxnSpPr/>
          <p:nvPr/>
        </p:nvCxnSpPr>
        <p:spPr>
          <a:xfrm>
            <a:off x="35878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38"/>
          <p:cNvCxnSpPr/>
          <p:nvPr/>
        </p:nvCxnSpPr>
        <p:spPr>
          <a:xfrm>
            <a:off x="5624588" y="2404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7" name="Google Shape;1087;p38"/>
          <p:cNvCxnSpPr/>
          <p:nvPr/>
        </p:nvCxnSpPr>
        <p:spPr>
          <a:xfrm>
            <a:off x="7661338" y="2976550"/>
            <a:ext cx="0" cy="455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9" name="Google Shape;1089;p38"/>
          <p:cNvCxnSpPr/>
          <p:nvPr/>
        </p:nvCxnSpPr>
        <p:spPr>
          <a:xfrm>
            <a:off x="1034400" y="2918100"/>
            <a:ext cx="70752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0" name="Google Shape;1090;p38"/>
          <p:cNvGrpSpPr/>
          <p:nvPr/>
        </p:nvGrpSpPr>
        <p:grpSpPr>
          <a:xfrm>
            <a:off x="1372725" y="2731350"/>
            <a:ext cx="373500" cy="373500"/>
            <a:chOff x="1372725" y="1912500"/>
            <a:chExt cx="373500" cy="373500"/>
          </a:xfrm>
        </p:grpSpPr>
        <p:sp>
          <p:nvSpPr>
            <p:cNvPr id="1091" name="Google Shape;1091;p38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3401092" y="2731350"/>
            <a:ext cx="373500" cy="373500"/>
            <a:chOff x="3212675" y="1912500"/>
            <a:chExt cx="373500" cy="373500"/>
          </a:xfrm>
        </p:grpSpPr>
        <p:sp>
          <p:nvSpPr>
            <p:cNvPr id="1094" name="Google Shape;1094;p38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8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8"/>
          <p:cNvGrpSpPr/>
          <p:nvPr/>
        </p:nvGrpSpPr>
        <p:grpSpPr>
          <a:xfrm>
            <a:off x="5429458" y="2731350"/>
            <a:ext cx="373500" cy="373500"/>
            <a:chOff x="5557850" y="1912500"/>
            <a:chExt cx="373500" cy="373500"/>
          </a:xfrm>
        </p:grpSpPr>
        <p:sp>
          <p:nvSpPr>
            <p:cNvPr id="1097" name="Google Shape;1097;p38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8"/>
          <p:cNvGrpSpPr/>
          <p:nvPr/>
        </p:nvGrpSpPr>
        <p:grpSpPr>
          <a:xfrm>
            <a:off x="7457825" y="2731350"/>
            <a:ext cx="373500" cy="373500"/>
            <a:chOff x="7457825" y="1912500"/>
            <a:chExt cx="373500" cy="373500"/>
          </a:xfrm>
        </p:grpSpPr>
        <p:sp>
          <p:nvSpPr>
            <p:cNvPr id="1100" name="Google Shape;1100;p38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name="adj" fmla="val 101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0" name="Google Shape;1110;p38"/>
          <p:cNvSpPr txBox="1">
            <a:spLocks noGrp="1"/>
          </p:cNvSpPr>
          <p:nvPr>
            <p:ph type="ctrTitle" idx="4294967295"/>
          </p:nvPr>
        </p:nvSpPr>
        <p:spPr>
          <a:xfrm>
            <a:off x="916263" y="1787714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CHÈN</a:t>
            </a:r>
            <a:endParaRPr sz="2400">
              <a:solidFill>
                <a:schemeClr val="accent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11" name="Google Shape;1111;p38"/>
          <p:cNvSpPr txBox="1">
            <a:spLocks noGrp="1"/>
          </p:cNvSpPr>
          <p:nvPr>
            <p:ph type="ctrTitle" idx="4294967295"/>
          </p:nvPr>
        </p:nvSpPr>
        <p:spPr>
          <a:xfrm>
            <a:off x="2635635" y="3623646"/>
            <a:ext cx="1904389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DUYỆT CÂY</a:t>
            </a:r>
            <a:endParaRPr sz="2400">
              <a:solidFill>
                <a:schemeClr val="accent1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12" name="Google Shape;1112;p38"/>
          <p:cNvSpPr txBox="1">
            <a:spLocks noGrp="1"/>
          </p:cNvSpPr>
          <p:nvPr>
            <p:ph type="ctrTitle" idx="4294967295"/>
          </p:nvPr>
        </p:nvSpPr>
        <p:spPr>
          <a:xfrm>
            <a:off x="4768302" y="1787714"/>
            <a:ext cx="1695788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TÌM KIẾM</a:t>
            </a:r>
            <a:endParaRPr sz="2400">
              <a:solidFill>
                <a:schemeClr val="accent3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13" name="Google Shape;1113;p38"/>
          <p:cNvSpPr txBox="1">
            <a:spLocks noGrp="1"/>
          </p:cNvSpPr>
          <p:nvPr>
            <p:ph type="ctrTitle" idx="4294967295"/>
          </p:nvPr>
        </p:nvSpPr>
        <p:spPr>
          <a:xfrm>
            <a:off x="7001363" y="3620687"/>
            <a:ext cx="12864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XÓA</a:t>
            </a:r>
            <a:endParaRPr sz="2400">
              <a:solidFill>
                <a:schemeClr val="accent4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Google Shape;698;p33">
            <a:extLst>
              <a:ext uri="{FF2B5EF4-FFF2-40B4-BE49-F238E27FC236}">
                <a16:creationId xmlns:a16="http://schemas.microsoft.com/office/drawing/2014/main" id="{0C2A6C1E-A1C2-5314-3536-C521A85B384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CÁC THAO TÁC</a:t>
            </a:r>
            <a:endParaRPr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366581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2" ma:contentTypeDescription="Tạo tài liệu mới." ma:contentTypeScope="" ma:versionID="0339e0f51f3e4b6ad97aab9bddcefe97">
  <xsd:schema xmlns:xsd="http://www.w3.org/2001/XMLSchema" xmlns:xs="http://www.w3.org/2001/XMLSchema" xmlns:p="http://schemas.microsoft.com/office/2006/metadata/properties" xmlns:ns3="81e90ab8-9e7d-4b67-ba12-d147179b0223" targetNamespace="http://schemas.microsoft.com/office/2006/metadata/properties" ma:root="true" ma:fieldsID="f24ac608e2c400faf200357dbcfa28d1" ns3:_="">
    <xsd:import namespace="81e90ab8-9e7d-4b67-ba12-d147179b02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2D9DC0-9D3A-49A7-8E84-240D460B5E1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1e90ab8-9e7d-4b67-ba12-d147179b022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D091538-0697-4A4B-9DA9-6548A7B057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AD1E86-4C88-4799-98F5-9351DEDCB8C6}">
  <ds:schemaRefs>
    <ds:schemaRef ds:uri="81e90ab8-9e7d-4b67-ba12-d147179b022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1454</Words>
  <Application>Microsoft Office PowerPoint</Application>
  <PresentationFormat>On-screen Show (16:9)</PresentationFormat>
  <Paragraphs>180</Paragraphs>
  <Slides>52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5" baseType="lpstr">
      <vt:lpstr>Share Tech</vt:lpstr>
      <vt:lpstr>JetBrains Mono</vt:lpstr>
      <vt:lpstr>Maven Pro</vt:lpstr>
      <vt:lpstr>Proxima Nova Semibold</vt:lpstr>
      <vt:lpstr>Fira Sans Condensed Medium</vt:lpstr>
      <vt:lpstr>Arial</vt:lpstr>
      <vt:lpstr>Advent Pro SemiBold</vt:lpstr>
      <vt:lpstr>Proxima Nova</vt:lpstr>
      <vt:lpstr>Fira Code</vt:lpstr>
      <vt:lpstr>Fira Sans Extra Condensed Medium</vt:lpstr>
      <vt:lpstr>Cambria Math</vt:lpstr>
      <vt:lpstr>Data Science Consulting by Slidesgo</vt:lpstr>
      <vt:lpstr>Slidesgo Final Pages</vt:lpstr>
      <vt:lpstr>B-TREE</vt:lpstr>
      <vt:lpstr>B TREE</vt:lpstr>
      <vt:lpstr>B TREE</vt:lpstr>
      <vt:lpstr>Khả năng mở rộng</vt:lpstr>
      <vt:lpstr>TỔNG QUAN B TREE</vt:lpstr>
      <vt:lpstr>PowerPoint Presentation</vt:lpstr>
      <vt:lpstr>Chọn m như thế nào ?</vt:lpstr>
      <vt:lpstr>ƯU NHƯỢC ĐIỂM</vt:lpstr>
      <vt:lpstr>CHÈN</vt:lpstr>
      <vt:lpstr>CHÈN NODE</vt:lpstr>
      <vt:lpstr>CHÈN NODE</vt:lpstr>
      <vt:lpstr>CHÈN NODE</vt:lpstr>
      <vt:lpstr>DUYỆT CÂY</vt:lpstr>
      <vt:lpstr>TÌM KIẾM</vt:lpstr>
      <vt:lpstr>TÌM KIẾM</vt:lpstr>
      <vt:lpstr>XÓA</vt:lpstr>
      <vt:lpstr>CÂN BẰNG LẠI CÂY</vt:lpstr>
      <vt:lpstr>m=3, min = 1, max = 2</vt:lpstr>
      <vt:lpstr>m=3, min = 1, max = 2</vt:lpstr>
      <vt:lpstr>m=5, min = 2, max = 4</vt:lpstr>
      <vt:lpstr>m=5, min = 2, max = 4</vt:lpstr>
      <vt:lpstr>m=5, min = 2, max = 4</vt:lpstr>
      <vt:lpstr>m=3, min = 1, max = 2</vt:lpstr>
      <vt:lpstr>m=3, min = 1, max = 2</vt:lpstr>
      <vt:lpstr>m=3, min = 1, max = 2</vt:lpstr>
      <vt:lpstr>ỨNG DỤNG &amp; B+TREE</vt:lpstr>
      <vt:lpstr>B+ TREE</vt:lpstr>
      <vt:lpstr>CHÈN TRONG B+ TREE</vt:lpstr>
      <vt:lpstr>CHÈN TRONG B+ TREE</vt:lpstr>
      <vt:lpstr>CHÈN TRONG B+ TREE</vt:lpstr>
      <vt:lpstr>CHÈN TRONG B+ TREE</vt:lpstr>
      <vt:lpstr>CHÈN TRONG B+ TREE</vt:lpstr>
      <vt:lpstr>XÓA TRONG B+ TREE</vt:lpstr>
      <vt:lpstr>XÓA TRONG B+ TREE</vt:lpstr>
      <vt:lpstr>XÓA TRONG B+ TREE</vt:lpstr>
      <vt:lpstr>XÓA TRONG B+ TREE</vt:lpstr>
      <vt:lpstr>XÓA TRONG B+ TREE</vt:lpstr>
      <vt:lpstr>XÓA TRONG B+ TREE</vt:lpstr>
      <vt:lpstr>XÓA TRONG B+ TREE</vt:lpstr>
      <vt:lpstr>XÓA TRONG B+ TREE</vt:lpstr>
      <vt:lpstr>XÓA TRONG B+ TREE</vt:lpstr>
      <vt:lpstr>XÓA TRONG B+ TREE</vt:lpstr>
      <vt:lpstr>SO SÁNH VỚI B TREE</vt:lpstr>
      <vt:lpstr>ỨNG DỤNG</vt:lpstr>
      <vt:lpstr>INDEXING TRONG DBMS</vt:lpstr>
      <vt:lpstr>INDEXING TRONG DBMS</vt:lpstr>
      <vt:lpstr>INDEXING TRONG DBMS</vt:lpstr>
      <vt:lpstr>B+ TREE TRONG INDEXING</vt:lpstr>
      <vt:lpstr>B TREE INDEX .VS HASH INDEX</vt:lpstr>
      <vt:lpstr>QUIZ &amp; DEMO</vt:lpstr>
      <vt:lpstr>THANKS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B-TREE</dc:title>
  <dc:creator>Van Nhat Tien Ly</dc:creator>
  <cp:lastModifiedBy>Lý Văn Nhật Tiến</cp:lastModifiedBy>
  <cp:revision>3</cp:revision>
  <dcterms:modified xsi:type="dcterms:W3CDTF">2023-12-23T00:48:23Z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